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0"/>
  </p:notesMasterIdLst>
  <p:sldIdLst>
    <p:sldId id="256" r:id="rId3"/>
    <p:sldId id="257" r:id="rId4"/>
    <p:sldId id="261" r:id="rId5"/>
    <p:sldId id="260" r:id="rId6"/>
    <p:sldId id="259" r:id="rId7"/>
    <p:sldId id="262" r:id="rId8"/>
    <p:sldId id="263" r:id="rId9"/>
    <p:sldId id="264" r:id="rId10"/>
    <p:sldId id="274" r:id="rId11"/>
    <p:sldId id="266" r:id="rId12"/>
    <p:sldId id="275" r:id="rId13"/>
    <p:sldId id="267" r:id="rId14"/>
    <p:sldId id="268" r:id="rId15"/>
    <p:sldId id="270" r:id="rId16"/>
    <p:sldId id="271" r:id="rId17"/>
    <p:sldId id="272" r:id="rId18"/>
    <p:sldId id="277" r:id="rId19"/>
  </p:sldIdLst>
  <p:sldSz cx="9144000" cy="5143500" type="screen16x9"/>
  <p:notesSz cx="6858000" cy="9144000"/>
  <p:embeddedFontLst>
    <p:embeddedFont>
      <p:font typeface="Arial Narrow" panose="020B0606020202030204" pitchFamily="34" charset="0"/>
      <p:regular r:id="rId21"/>
      <p:bold r:id="rId22"/>
      <p:italic r:id="rId23"/>
      <p:boldItalic r:id="rId24"/>
    </p:embeddedFont>
    <p:embeddedFont>
      <p:font typeface="Dosis" pitchFamily="2"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snapToGrid="0">
      <p:cViewPr>
        <p:scale>
          <a:sx n="75" d="100"/>
          <a:sy n="75" d="100"/>
        </p:scale>
        <p:origin x="1020" y="1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593696E-7988-378D-E51D-28D35852147B}"/>
            </a:ext>
          </a:extLst>
        </p:cNvPr>
        <p:cNvGrpSpPr/>
        <p:nvPr/>
      </p:nvGrpSpPr>
      <p:grpSpPr>
        <a:xfrm>
          <a:off x="0" y="0"/>
          <a:ext cx="0" cy="0"/>
          <a:chOff x="0" y="0"/>
          <a:chExt cx="0" cy="0"/>
        </a:xfrm>
      </p:grpSpPr>
      <p:sp>
        <p:nvSpPr>
          <p:cNvPr id="51" name="Google Shape;51;gfd2dfdc1f4_0_45:notes">
            <a:extLst>
              <a:ext uri="{FF2B5EF4-FFF2-40B4-BE49-F238E27FC236}">
                <a16:creationId xmlns:a16="http://schemas.microsoft.com/office/drawing/2014/main" id="{7A202F84-9CE2-2F1B-5AA0-69CD508CB3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a:extLst>
              <a:ext uri="{FF2B5EF4-FFF2-40B4-BE49-F238E27FC236}">
                <a16:creationId xmlns:a16="http://schemas.microsoft.com/office/drawing/2014/main" id="{3C4A4FE7-EDF0-8C7E-8C98-C1F5F51119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43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19ECB24-443E-5B33-37CA-0AD279D27C31}"/>
            </a:ext>
          </a:extLst>
        </p:cNvPr>
        <p:cNvGrpSpPr/>
        <p:nvPr/>
      </p:nvGrpSpPr>
      <p:grpSpPr>
        <a:xfrm>
          <a:off x="0" y="0"/>
          <a:ext cx="0" cy="0"/>
          <a:chOff x="0" y="0"/>
          <a:chExt cx="0" cy="0"/>
        </a:xfrm>
      </p:grpSpPr>
      <p:sp>
        <p:nvSpPr>
          <p:cNvPr id="51" name="Google Shape;51;gfd2dfdc1f4_0_45:notes">
            <a:extLst>
              <a:ext uri="{FF2B5EF4-FFF2-40B4-BE49-F238E27FC236}">
                <a16:creationId xmlns:a16="http://schemas.microsoft.com/office/drawing/2014/main" id="{83029A5A-D035-E7AD-2EA2-9941DA33F9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a:extLst>
              <a:ext uri="{FF2B5EF4-FFF2-40B4-BE49-F238E27FC236}">
                <a16:creationId xmlns:a16="http://schemas.microsoft.com/office/drawing/2014/main" id="{63868A20-A215-93CA-32FC-C555D9D4A8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175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3C63A48-FAA1-6613-67F9-E4A7A5F70C09}"/>
            </a:ext>
          </a:extLst>
        </p:cNvPr>
        <p:cNvGrpSpPr/>
        <p:nvPr/>
      </p:nvGrpSpPr>
      <p:grpSpPr>
        <a:xfrm>
          <a:off x="0" y="0"/>
          <a:ext cx="0" cy="0"/>
          <a:chOff x="0" y="0"/>
          <a:chExt cx="0" cy="0"/>
        </a:xfrm>
      </p:grpSpPr>
      <p:sp>
        <p:nvSpPr>
          <p:cNvPr id="51" name="Google Shape;51;gfd2dfdc1f4_0_45:notes">
            <a:extLst>
              <a:ext uri="{FF2B5EF4-FFF2-40B4-BE49-F238E27FC236}">
                <a16:creationId xmlns:a16="http://schemas.microsoft.com/office/drawing/2014/main" id="{3122DF7D-CF8C-D3AC-CF42-AD6FDEA49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a:extLst>
              <a:ext uri="{FF2B5EF4-FFF2-40B4-BE49-F238E27FC236}">
                <a16:creationId xmlns:a16="http://schemas.microsoft.com/office/drawing/2014/main" id="{B9EA619E-D256-6778-BC08-5B3F723425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8443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53DEA99-F8AE-A83F-B1D0-079AD729792C}"/>
            </a:ext>
          </a:extLst>
        </p:cNvPr>
        <p:cNvGrpSpPr/>
        <p:nvPr/>
      </p:nvGrpSpPr>
      <p:grpSpPr>
        <a:xfrm>
          <a:off x="0" y="0"/>
          <a:ext cx="0" cy="0"/>
          <a:chOff x="0" y="0"/>
          <a:chExt cx="0" cy="0"/>
        </a:xfrm>
      </p:grpSpPr>
      <p:sp>
        <p:nvSpPr>
          <p:cNvPr id="51" name="Google Shape;51;gfd2dfdc1f4_0_45:notes">
            <a:extLst>
              <a:ext uri="{FF2B5EF4-FFF2-40B4-BE49-F238E27FC236}">
                <a16:creationId xmlns:a16="http://schemas.microsoft.com/office/drawing/2014/main" id="{E514466C-E718-9CCB-EBA8-12A5CAD158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a:extLst>
              <a:ext uri="{FF2B5EF4-FFF2-40B4-BE49-F238E27FC236}">
                <a16:creationId xmlns:a16="http://schemas.microsoft.com/office/drawing/2014/main" id="{D6B1E7B4-F221-6027-150D-7BA1303792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22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DD550A4-36AC-D47F-AE83-049DA61A4B59}"/>
            </a:ext>
          </a:extLst>
        </p:cNvPr>
        <p:cNvGrpSpPr/>
        <p:nvPr/>
      </p:nvGrpSpPr>
      <p:grpSpPr>
        <a:xfrm>
          <a:off x="0" y="0"/>
          <a:ext cx="0" cy="0"/>
          <a:chOff x="0" y="0"/>
          <a:chExt cx="0" cy="0"/>
        </a:xfrm>
      </p:grpSpPr>
      <p:sp>
        <p:nvSpPr>
          <p:cNvPr id="51" name="Google Shape;51;gfd2dfdc1f4_0_45:notes">
            <a:extLst>
              <a:ext uri="{FF2B5EF4-FFF2-40B4-BE49-F238E27FC236}">
                <a16:creationId xmlns:a16="http://schemas.microsoft.com/office/drawing/2014/main" id="{903446D2-2CF8-31BB-385F-1CD67FC7A9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a:extLst>
              <a:ext uri="{FF2B5EF4-FFF2-40B4-BE49-F238E27FC236}">
                <a16:creationId xmlns:a16="http://schemas.microsoft.com/office/drawing/2014/main" id="{03A37CB5-A020-2072-F07F-3C98B518E2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865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7D95C0C-F41F-BBEC-7D85-868B7A378DFB}"/>
            </a:ext>
          </a:extLst>
        </p:cNvPr>
        <p:cNvGrpSpPr/>
        <p:nvPr/>
      </p:nvGrpSpPr>
      <p:grpSpPr>
        <a:xfrm>
          <a:off x="0" y="0"/>
          <a:ext cx="0" cy="0"/>
          <a:chOff x="0" y="0"/>
          <a:chExt cx="0" cy="0"/>
        </a:xfrm>
      </p:grpSpPr>
      <p:sp>
        <p:nvSpPr>
          <p:cNvPr id="51" name="Google Shape;51;gfd2dfdc1f4_0_45:notes">
            <a:extLst>
              <a:ext uri="{FF2B5EF4-FFF2-40B4-BE49-F238E27FC236}">
                <a16:creationId xmlns:a16="http://schemas.microsoft.com/office/drawing/2014/main" id="{67903758-C233-E8EA-6F12-DB6C194B75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a:extLst>
              <a:ext uri="{FF2B5EF4-FFF2-40B4-BE49-F238E27FC236}">
                <a16:creationId xmlns:a16="http://schemas.microsoft.com/office/drawing/2014/main" id="{847790E1-B979-5293-20FB-E27D82610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444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7DBC446-B8DA-C7C3-38DC-675E7B2DF632}"/>
            </a:ext>
          </a:extLst>
        </p:cNvPr>
        <p:cNvGrpSpPr/>
        <p:nvPr/>
      </p:nvGrpSpPr>
      <p:grpSpPr>
        <a:xfrm>
          <a:off x="0" y="0"/>
          <a:ext cx="0" cy="0"/>
          <a:chOff x="0" y="0"/>
          <a:chExt cx="0" cy="0"/>
        </a:xfrm>
      </p:grpSpPr>
      <p:sp>
        <p:nvSpPr>
          <p:cNvPr id="51" name="Google Shape;51;gfd2dfdc1f4_0_45:notes">
            <a:extLst>
              <a:ext uri="{FF2B5EF4-FFF2-40B4-BE49-F238E27FC236}">
                <a16:creationId xmlns:a16="http://schemas.microsoft.com/office/drawing/2014/main" id="{B5F1E9A5-65D5-0609-4262-0EA401B003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a:extLst>
              <a:ext uri="{FF2B5EF4-FFF2-40B4-BE49-F238E27FC236}">
                <a16:creationId xmlns:a16="http://schemas.microsoft.com/office/drawing/2014/main" id="{74187053-8BFF-9874-AE0C-F453AA6E5B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506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2945A02A-1F0F-180B-2A33-2AB3D2F91901}"/>
            </a:ext>
          </a:extLst>
        </p:cNvPr>
        <p:cNvGrpSpPr/>
        <p:nvPr/>
      </p:nvGrpSpPr>
      <p:grpSpPr>
        <a:xfrm>
          <a:off x="0" y="0"/>
          <a:ext cx="0" cy="0"/>
          <a:chOff x="0" y="0"/>
          <a:chExt cx="0" cy="0"/>
        </a:xfrm>
      </p:grpSpPr>
      <p:sp>
        <p:nvSpPr>
          <p:cNvPr id="96" name="Google Shape;96;gf84eb88aa7_0_0:notes">
            <a:extLst>
              <a:ext uri="{FF2B5EF4-FFF2-40B4-BE49-F238E27FC236}">
                <a16:creationId xmlns:a16="http://schemas.microsoft.com/office/drawing/2014/main" id="{1464C074-B0C5-8709-EFB5-AC09AF7FE2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a:extLst>
              <a:ext uri="{FF2B5EF4-FFF2-40B4-BE49-F238E27FC236}">
                <a16:creationId xmlns:a16="http://schemas.microsoft.com/office/drawing/2014/main" id="{A6466EEA-62C5-2F91-FD78-455DC35A4B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2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C95DCC5-9CC3-A1B8-ECD3-987E53CD5C81}"/>
            </a:ext>
          </a:extLst>
        </p:cNvPr>
        <p:cNvGrpSpPr/>
        <p:nvPr/>
      </p:nvGrpSpPr>
      <p:grpSpPr>
        <a:xfrm>
          <a:off x="0" y="0"/>
          <a:ext cx="0" cy="0"/>
          <a:chOff x="0" y="0"/>
          <a:chExt cx="0" cy="0"/>
        </a:xfrm>
      </p:grpSpPr>
      <p:sp>
        <p:nvSpPr>
          <p:cNvPr id="104" name="Google Shape;104;gf84eb88aa7_0_108:notes">
            <a:extLst>
              <a:ext uri="{FF2B5EF4-FFF2-40B4-BE49-F238E27FC236}">
                <a16:creationId xmlns:a16="http://schemas.microsoft.com/office/drawing/2014/main" id="{C5818FDC-2531-6585-A27A-D83342FC61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a:extLst>
              <a:ext uri="{FF2B5EF4-FFF2-40B4-BE49-F238E27FC236}">
                <a16:creationId xmlns:a16="http://schemas.microsoft.com/office/drawing/2014/main" id="{FFE3FB4B-515F-41C9-599E-310F8A5D8E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241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0F01075-0819-0494-3F80-ABC27781390F}"/>
            </a:ext>
          </a:extLst>
        </p:cNvPr>
        <p:cNvGrpSpPr/>
        <p:nvPr/>
      </p:nvGrpSpPr>
      <p:grpSpPr>
        <a:xfrm>
          <a:off x="0" y="0"/>
          <a:ext cx="0" cy="0"/>
          <a:chOff x="0" y="0"/>
          <a:chExt cx="0" cy="0"/>
        </a:xfrm>
      </p:grpSpPr>
      <p:sp>
        <p:nvSpPr>
          <p:cNvPr id="104" name="Google Shape;104;gf84eb88aa7_0_108:notes">
            <a:extLst>
              <a:ext uri="{FF2B5EF4-FFF2-40B4-BE49-F238E27FC236}">
                <a16:creationId xmlns:a16="http://schemas.microsoft.com/office/drawing/2014/main" id="{42B1E7DB-729E-6160-F42F-77F2316351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a:extLst>
              <a:ext uri="{FF2B5EF4-FFF2-40B4-BE49-F238E27FC236}">
                <a16:creationId xmlns:a16="http://schemas.microsoft.com/office/drawing/2014/main" id="{28586961-0CD1-B66C-7727-CCD4355DDC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12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7ADD27F2-B133-1042-6FB4-09776C97FD01}"/>
            </a:ext>
          </a:extLst>
        </p:cNvPr>
        <p:cNvGrpSpPr/>
        <p:nvPr/>
      </p:nvGrpSpPr>
      <p:grpSpPr>
        <a:xfrm>
          <a:off x="0" y="0"/>
          <a:ext cx="0" cy="0"/>
          <a:chOff x="0" y="0"/>
          <a:chExt cx="0" cy="0"/>
        </a:xfrm>
      </p:grpSpPr>
      <p:sp>
        <p:nvSpPr>
          <p:cNvPr id="110" name="Google Shape;110;gf84eb88aa7_0_53:notes">
            <a:extLst>
              <a:ext uri="{FF2B5EF4-FFF2-40B4-BE49-F238E27FC236}">
                <a16:creationId xmlns:a16="http://schemas.microsoft.com/office/drawing/2014/main" id="{361A1EBA-C6C3-CC12-8478-7EDED786E5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a:extLst>
              <a:ext uri="{FF2B5EF4-FFF2-40B4-BE49-F238E27FC236}">
                <a16:creationId xmlns:a16="http://schemas.microsoft.com/office/drawing/2014/main" id="{0A823809-A32B-7C28-9EC0-906FDCBC2F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178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EB135C8-F45B-D014-ACFB-2E10D0D20601}"/>
            </a:ext>
          </a:extLst>
        </p:cNvPr>
        <p:cNvGrpSpPr/>
        <p:nvPr/>
      </p:nvGrpSpPr>
      <p:grpSpPr>
        <a:xfrm>
          <a:off x="0" y="0"/>
          <a:ext cx="0" cy="0"/>
          <a:chOff x="0" y="0"/>
          <a:chExt cx="0" cy="0"/>
        </a:xfrm>
      </p:grpSpPr>
      <p:sp>
        <p:nvSpPr>
          <p:cNvPr id="51" name="Google Shape;51;gfd2dfdc1f4_0_45:notes">
            <a:extLst>
              <a:ext uri="{FF2B5EF4-FFF2-40B4-BE49-F238E27FC236}">
                <a16:creationId xmlns:a16="http://schemas.microsoft.com/office/drawing/2014/main" id="{6E7E4F25-7B61-C16F-4D8C-1160A01B1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a:extLst>
              <a:ext uri="{FF2B5EF4-FFF2-40B4-BE49-F238E27FC236}">
                <a16:creationId xmlns:a16="http://schemas.microsoft.com/office/drawing/2014/main" id="{F71F7211-DEB6-8BE7-8C58-8EF8AD8796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629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D7B87B3-65CF-6809-FE94-0D2BDB8435E3}"/>
            </a:ext>
          </a:extLst>
        </p:cNvPr>
        <p:cNvGrpSpPr/>
        <p:nvPr/>
      </p:nvGrpSpPr>
      <p:grpSpPr>
        <a:xfrm>
          <a:off x="0" y="0"/>
          <a:ext cx="0" cy="0"/>
          <a:chOff x="0" y="0"/>
          <a:chExt cx="0" cy="0"/>
        </a:xfrm>
      </p:grpSpPr>
      <p:sp>
        <p:nvSpPr>
          <p:cNvPr id="51" name="Google Shape;51;gfd2dfdc1f4_0_45:notes">
            <a:extLst>
              <a:ext uri="{FF2B5EF4-FFF2-40B4-BE49-F238E27FC236}">
                <a16:creationId xmlns:a16="http://schemas.microsoft.com/office/drawing/2014/main" id="{A952120F-1ED6-F77F-4CDD-04593D98E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a:extLst>
              <a:ext uri="{FF2B5EF4-FFF2-40B4-BE49-F238E27FC236}">
                <a16:creationId xmlns:a16="http://schemas.microsoft.com/office/drawing/2014/main" id="{B03B9DCD-61E8-1824-F3FA-E10DA6442E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300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D392457-F205-5389-CA93-F879E0887FEF}"/>
            </a:ext>
          </a:extLst>
        </p:cNvPr>
        <p:cNvGrpSpPr/>
        <p:nvPr/>
      </p:nvGrpSpPr>
      <p:grpSpPr>
        <a:xfrm>
          <a:off x="0" y="0"/>
          <a:ext cx="0" cy="0"/>
          <a:chOff x="0" y="0"/>
          <a:chExt cx="0" cy="0"/>
        </a:xfrm>
      </p:grpSpPr>
      <p:sp>
        <p:nvSpPr>
          <p:cNvPr id="51" name="Google Shape;51;gfd2dfdc1f4_0_45:notes">
            <a:extLst>
              <a:ext uri="{FF2B5EF4-FFF2-40B4-BE49-F238E27FC236}">
                <a16:creationId xmlns:a16="http://schemas.microsoft.com/office/drawing/2014/main" id="{915BA761-EC21-E751-A7DE-84C8B69A5B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a:extLst>
              <a:ext uri="{FF2B5EF4-FFF2-40B4-BE49-F238E27FC236}">
                <a16:creationId xmlns:a16="http://schemas.microsoft.com/office/drawing/2014/main" id="{BA127566-7D5B-0A75-EADF-6EC748F91B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927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www.linkedin.com/in/ammar-baasir-973873234/" TargetMode="External"/><Relationship Id="rId4" Type="http://schemas.openxmlformats.org/officeDocument/2006/relationships/hyperlink" Target="mailto:ammarbaasir19@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drive.google.com/file/d/1pQDju9sRLP78fwDQ7ApoioyrRCVPgx_M/view?usp=sharing"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drive.google.com/file/d/1pQDju9sRLP78fwDQ7ApoioyrRCVPgx_M/view?usp=sharing"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yXNxhbGA3EQ7KcFZ0dB7GFurOSe_KoOP/view?usp=shar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drive.google.com/file/d/1rz1SlV-BfESbzaVSyl3Rrxg0IxEfjEZ6/view?usp=shari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rive.google.com/file/d/1HEvXNZoSNcrRgmHA9k8GwEbO3A26rAHy/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drive.google.com/file/d/12NtYyG24WSswMnx_-fBT13vpFZhWOYxX/view?usp=sharing"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dirty="0">
                <a:solidFill>
                  <a:schemeClr val="lt1"/>
                </a:solidFill>
              </a:rPr>
              <a:t>Analyzing eCommerce Business Performance with SQL</a:t>
            </a:r>
            <a:endParaRPr sz="3080" b="1" dirty="0">
              <a:solidFill>
                <a:schemeClr val="lt1"/>
              </a:solidFill>
            </a:endParaRPr>
          </a:p>
        </p:txBody>
      </p:sp>
      <p:sp>
        <p:nvSpPr>
          <p:cNvPr id="100" name="Google Shape;100;p25"/>
          <p:cNvSpPr txBox="1"/>
          <p:nvPr/>
        </p:nvSpPr>
        <p:spPr>
          <a:xfrm>
            <a:off x="5959950" y="908899"/>
            <a:ext cx="2872200" cy="11381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Ammar Khaq Baasir</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hlinkClick r:id="rId4"/>
              </a:rPr>
              <a:t>ammarbaasir19@gmail.com</a:t>
            </a:r>
            <a:r>
              <a:rPr lang="en" sz="1200" dirty="0">
                <a:latin typeface="Dosis"/>
                <a:ea typeface="Dosis"/>
                <a:cs typeface="Dosis"/>
                <a:sym typeface="Dosis"/>
              </a:rPr>
              <a:t> </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hlinkClick r:id="rId5"/>
              </a:rPr>
              <a:t>https://www.linkedin.com/in/ammar-baasir-973873234/</a:t>
            </a:r>
            <a:r>
              <a:rPr lang="en" sz="1200" dirty="0">
                <a:latin typeface="Dosis"/>
                <a:ea typeface="Dosis"/>
                <a:cs typeface="Dosis"/>
                <a:sym typeface="Dosis"/>
              </a:rPr>
              <a:t> </a:t>
            </a:r>
            <a:endParaRPr sz="1200" dirty="0">
              <a:latin typeface="Dosis"/>
              <a:ea typeface="Dosis"/>
              <a:cs typeface="Dosis"/>
              <a:sym typeface="Dosis"/>
            </a:endParaRPr>
          </a:p>
        </p:txBody>
      </p:sp>
      <p:pic>
        <p:nvPicPr>
          <p:cNvPr id="101" name="Google Shape;101;p25"/>
          <p:cNvPicPr preferRelativeResize="0"/>
          <p:nvPr/>
        </p:nvPicPr>
        <p:blipFill rotWithShape="1">
          <a:blip r:embed="rId6"/>
          <a:srcRect l="1282" t="446" r="1282" b="28645"/>
          <a:stretch/>
        </p:blipFill>
        <p:spPr>
          <a:xfrm>
            <a:off x="4572000" y="643075"/>
            <a:ext cx="1368000" cy="14040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Saya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adalah</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mahasiswa</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S1 semester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akhir</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jurusan</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teknik</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elektro</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bidang</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konsentrasi</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Telekomunikasi dan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Informatika</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di Universitas Muhammadiyah Malang. Saya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memiliki</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pengalaman</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dalam</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mempelajari</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dan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mengimplementasikan</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Machine Learning dan Deep Learning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dari</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Bangkit</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Academy by Google,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GoTo</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dan Traveloka.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saya</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telah</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berhasil</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mengembangkan</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aplikasi</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berbasis</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Machine Learning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dengan</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teknologi</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Computer Vision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untuk</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mendeteksi</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objek</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produk</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produk</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retail. Saya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memiliki</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minat</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besar</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di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bidang</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Data Scientist, Big Data, Machine Learning, dan Project Management.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serta</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saya</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memiliki</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kemampuan</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dalam</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mengimplementasikan</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Machine Learning pada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beberapa</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platform </a:t>
            </a:r>
            <a:r>
              <a:rPr lang="en-ID" sz="11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seperti</a:t>
            </a:r>
            <a:r>
              <a:rPr lang="en-ID" sz="1100" b="0" i="0" dirty="0">
                <a:solidFill>
                  <a:schemeClr val="tx1">
                    <a:lumMod val="95000"/>
                    <a:lumOff val="5000"/>
                  </a:schemeClr>
                </a:solidFill>
                <a:effectLst/>
                <a:latin typeface="Times New Roman" panose="02020603050405020304" pitchFamily="18" charset="0"/>
                <a:cs typeface="Times New Roman" panose="02020603050405020304" pitchFamily="18" charset="0"/>
              </a:rPr>
              <a:t> Android, Website, dan Embedded System.</a:t>
            </a:r>
            <a:endParaRPr sz="11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8D184F95-2F95-ABED-F336-4A43EC249225}"/>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CEBECA31-C697-1822-D360-69828DAFD3C7}"/>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 name="TextBox 4">
            <a:extLst>
              <a:ext uri="{FF2B5EF4-FFF2-40B4-BE49-F238E27FC236}">
                <a16:creationId xmlns:a16="http://schemas.microsoft.com/office/drawing/2014/main" id="{FB5EA3E1-44F8-6F5E-0151-E1C0D7DC2195}"/>
              </a:ext>
            </a:extLst>
          </p:cNvPr>
          <p:cNvSpPr txBox="1"/>
          <p:nvPr/>
        </p:nvSpPr>
        <p:spPr>
          <a:xfrm>
            <a:off x="134257" y="650307"/>
            <a:ext cx="4572000" cy="307777"/>
          </a:xfrm>
          <a:prstGeom prst="rect">
            <a:avLst/>
          </a:prstGeom>
          <a:noFill/>
        </p:spPr>
        <p:txBody>
          <a:bodyPr wrap="square">
            <a:spAutoFit/>
          </a:bodyPr>
          <a:lstStyle/>
          <a:p>
            <a:pPr marL="285750" indent="-285750">
              <a:buFont typeface="Wingdings" panose="05000000000000000000" pitchFamily="2" charset="2"/>
              <a:buChar char="q"/>
            </a:pPr>
            <a:r>
              <a:rPr lang="en" sz="1400" dirty="0">
                <a:solidFill>
                  <a:schemeClr val="dk1"/>
                </a:solidFill>
              </a:rPr>
              <a:t>Hasil analisis revenue per tahun</a:t>
            </a:r>
            <a:endParaRPr lang="en-ID" dirty="0"/>
          </a:p>
        </p:txBody>
      </p:sp>
      <p:sp>
        <p:nvSpPr>
          <p:cNvPr id="9" name="TextBox 8">
            <a:extLst>
              <a:ext uri="{FF2B5EF4-FFF2-40B4-BE49-F238E27FC236}">
                <a16:creationId xmlns:a16="http://schemas.microsoft.com/office/drawing/2014/main" id="{379A40EC-C2F1-821D-0BD4-DA1F0038A760}"/>
              </a:ext>
            </a:extLst>
          </p:cNvPr>
          <p:cNvSpPr txBox="1"/>
          <p:nvPr/>
        </p:nvSpPr>
        <p:spPr>
          <a:xfrm>
            <a:off x="4572000" y="641593"/>
            <a:ext cx="4572000" cy="307777"/>
          </a:xfrm>
          <a:prstGeom prst="rect">
            <a:avLst/>
          </a:prstGeom>
          <a:noFill/>
        </p:spPr>
        <p:txBody>
          <a:bodyPr wrap="square">
            <a:spAutoFit/>
          </a:bodyPr>
          <a:lstStyle/>
          <a:p>
            <a:pPr marL="285750" indent="-285750">
              <a:buFont typeface="Wingdings" panose="05000000000000000000" pitchFamily="2" charset="2"/>
              <a:buChar char="q"/>
            </a:pPr>
            <a:r>
              <a:rPr lang="en" sz="1400" dirty="0">
                <a:solidFill>
                  <a:schemeClr val="dk1"/>
                </a:solidFill>
              </a:rPr>
              <a:t>Hasil analisis jumlah cancel order per tahun</a:t>
            </a:r>
            <a:endParaRPr lang="en-ID" dirty="0"/>
          </a:p>
        </p:txBody>
      </p:sp>
      <p:pic>
        <p:nvPicPr>
          <p:cNvPr id="6" name="Picture 5">
            <a:extLst>
              <a:ext uri="{FF2B5EF4-FFF2-40B4-BE49-F238E27FC236}">
                <a16:creationId xmlns:a16="http://schemas.microsoft.com/office/drawing/2014/main" id="{53272433-0194-5EA8-8711-BD702F982D3C}"/>
              </a:ext>
            </a:extLst>
          </p:cNvPr>
          <p:cNvPicPr>
            <a:picLocks noChangeAspect="1"/>
          </p:cNvPicPr>
          <p:nvPr/>
        </p:nvPicPr>
        <p:blipFill>
          <a:blip r:embed="rId3"/>
          <a:stretch>
            <a:fillRect/>
          </a:stretch>
        </p:blipFill>
        <p:spPr>
          <a:xfrm>
            <a:off x="486851" y="1104464"/>
            <a:ext cx="3277799" cy="1664114"/>
          </a:xfrm>
          <a:prstGeom prst="rect">
            <a:avLst/>
          </a:prstGeom>
        </p:spPr>
      </p:pic>
      <p:pic>
        <p:nvPicPr>
          <p:cNvPr id="10" name="Picture 9">
            <a:extLst>
              <a:ext uri="{FF2B5EF4-FFF2-40B4-BE49-F238E27FC236}">
                <a16:creationId xmlns:a16="http://schemas.microsoft.com/office/drawing/2014/main" id="{E583A339-0FD3-5C04-C8B6-4478CD7F8C54}"/>
              </a:ext>
            </a:extLst>
          </p:cNvPr>
          <p:cNvPicPr>
            <a:picLocks noChangeAspect="1"/>
          </p:cNvPicPr>
          <p:nvPr/>
        </p:nvPicPr>
        <p:blipFill>
          <a:blip r:embed="rId4"/>
          <a:stretch>
            <a:fillRect/>
          </a:stretch>
        </p:blipFill>
        <p:spPr>
          <a:xfrm>
            <a:off x="4972050" y="1103914"/>
            <a:ext cx="3192808" cy="1672828"/>
          </a:xfrm>
          <a:prstGeom prst="rect">
            <a:avLst/>
          </a:prstGeom>
        </p:spPr>
      </p:pic>
      <p:sp>
        <p:nvSpPr>
          <p:cNvPr id="17" name="Google Shape;55;p13">
            <a:extLst>
              <a:ext uri="{FF2B5EF4-FFF2-40B4-BE49-F238E27FC236}">
                <a16:creationId xmlns:a16="http://schemas.microsoft.com/office/drawing/2014/main" id="{1FFD6E32-3C11-3516-6150-801347842139}"/>
              </a:ext>
            </a:extLst>
          </p:cNvPr>
          <p:cNvSpPr txBox="1"/>
          <p:nvPr/>
        </p:nvSpPr>
        <p:spPr>
          <a:xfrm>
            <a:off x="4635136" y="4559335"/>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hlinkClick r:id="rId5"/>
            </a:endParaRPr>
          </a:p>
          <a:p>
            <a:pPr marL="0" lvl="0" indent="0" algn="r" rtl="0">
              <a:lnSpc>
                <a:spcPct val="100000"/>
              </a:lnSpc>
              <a:spcBef>
                <a:spcPts val="0"/>
              </a:spcBef>
              <a:spcAft>
                <a:spcPts val="0"/>
              </a:spcAft>
              <a:buNone/>
            </a:pPr>
            <a:r>
              <a:rPr lang="en" sz="1100" dirty="0">
                <a:solidFill>
                  <a:schemeClr val="dk1"/>
                </a:solidFill>
                <a:hlinkClick r:id="rId5"/>
              </a:rPr>
              <a:t>Query selengkapnya dapat dilihat disini</a:t>
            </a:r>
            <a:endParaRPr sz="1100" dirty="0">
              <a:solidFill>
                <a:schemeClr val="dk1"/>
              </a:solidFill>
            </a:endParaRPr>
          </a:p>
        </p:txBody>
      </p:sp>
      <p:sp>
        <p:nvSpPr>
          <p:cNvPr id="2" name="Google Shape;114;p27">
            <a:extLst>
              <a:ext uri="{FF2B5EF4-FFF2-40B4-BE49-F238E27FC236}">
                <a16:creationId xmlns:a16="http://schemas.microsoft.com/office/drawing/2014/main" id="{0E10A545-EBFB-6237-058E-061407F32B5F}"/>
              </a:ext>
            </a:extLst>
          </p:cNvPr>
          <p:cNvSpPr txBox="1">
            <a:spLocks/>
          </p:cNvSpPr>
          <p:nvPr/>
        </p:nvSpPr>
        <p:spPr>
          <a:xfrm>
            <a:off x="400050" y="3092111"/>
            <a:ext cx="8612414" cy="1315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lnSpc>
                <a:spcPct val="150000"/>
              </a:lnSpc>
              <a:buClr>
                <a:schemeClr val="dk1"/>
              </a:buClr>
              <a:buSzPts val="1500"/>
              <a:buFont typeface="Arial"/>
              <a:buNone/>
            </a:pPr>
            <a:r>
              <a:rPr lang="en-ID" sz="900" dirty="0">
                <a:solidFill>
                  <a:schemeClr val="dk1"/>
                </a:solidFill>
              </a:rPr>
              <a:t>Annual Product Category Quality Analysis </a:t>
            </a:r>
            <a:r>
              <a:rPr lang="en-ID" sz="900" dirty="0" err="1">
                <a:solidFill>
                  <a:schemeClr val="dk1"/>
                </a:solidFill>
              </a:rPr>
              <a:t>merupakan</a:t>
            </a:r>
            <a:r>
              <a:rPr lang="en-ID" sz="900" dirty="0">
                <a:solidFill>
                  <a:schemeClr val="dk1"/>
                </a:solidFill>
              </a:rPr>
              <a:t> proses </a:t>
            </a:r>
            <a:r>
              <a:rPr lang="en-ID" sz="900" dirty="0" err="1">
                <a:solidFill>
                  <a:schemeClr val="dk1"/>
                </a:solidFill>
              </a:rPr>
              <a:t>evaluasi</a:t>
            </a:r>
            <a:r>
              <a:rPr lang="en-ID" sz="900" dirty="0">
                <a:solidFill>
                  <a:schemeClr val="dk1"/>
                </a:solidFill>
              </a:rPr>
              <a:t> dan </a:t>
            </a:r>
            <a:r>
              <a:rPr lang="en-ID" sz="900" dirty="0" err="1">
                <a:solidFill>
                  <a:schemeClr val="dk1"/>
                </a:solidFill>
              </a:rPr>
              <a:t>analisis</a:t>
            </a:r>
            <a:r>
              <a:rPr lang="en-ID" sz="900" dirty="0">
                <a:solidFill>
                  <a:schemeClr val="dk1"/>
                </a:solidFill>
              </a:rPr>
              <a:t> </a:t>
            </a:r>
            <a:r>
              <a:rPr lang="en-ID" sz="900" dirty="0" err="1">
                <a:solidFill>
                  <a:schemeClr val="dk1"/>
                </a:solidFill>
              </a:rPr>
              <a:t>kualitas</a:t>
            </a:r>
            <a:r>
              <a:rPr lang="en-ID" sz="900" dirty="0">
                <a:solidFill>
                  <a:schemeClr val="dk1"/>
                </a:solidFill>
              </a:rPr>
              <a:t> </a:t>
            </a:r>
            <a:r>
              <a:rPr lang="en-ID" sz="900" dirty="0" err="1">
                <a:solidFill>
                  <a:schemeClr val="dk1"/>
                </a:solidFill>
              </a:rPr>
              <a:t>produk</a:t>
            </a:r>
            <a:r>
              <a:rPr lang="en-ID" sz="900" dirty="0">
                <a:solidFill>
                  <a:schemeClr val="dk1"/>
                </a:solidFill>
              </a:rPr>
              <a:t> </a:t>
            </a:r>
            <a:r>
              <a:rPr lang="en-ID" sz="900" dirty="0" err="1">
                <a:solidFill>
                  <a:schemeClr val="dk1"/>
                </a:solidFill>
              </a:rPr>
              <a:t>dalam</a:t>
            </a:r>
            <a:r>
              <a:rPr lang="en-ID" sz="900" dirty="0">
                <a:solidFill>
                  <a:schemeClr val="dk1"/>
                </a:solidFill>
              </a:rPr>
              <a:t> </a:t>
            </a:r>
            <a:r>
              <a:rPr lang="en-ID" sz="900" dirty="0" err="1">
                <a:solidFill>
                  <a:schemeClr val="dk1"/>
                </a:solidFill>
              </a:rPr>
              <a:t>kategori</a:t>
            </a:r>
            <a:r>
              <a:rPr lang="en-ID" sz="900" dirty="0">
                <a:solidFill>
                  <a:schemeClr val="dk1"/>
                </a:solidFill>
              </a:rPr>
              <a:t> </a:t>
            </a:r>
            <a:r>
              <a:rPr lang="en-ID" sz="900" dirty="0" err="1">
                <a:solidFill>
                  <a:schemeClr val="dk1"/>
                </a:solidFill>
              </a:rPr>
              <a:t>tertentu</a:t>
            </a:r>
            <a:r>
              <a:rPr lang="en-ID" sz="900" dirty="0">
                <a:solidFill>
                  <a:schemeClr val="dk1"/>
                </a:solidFill>
              </a:rPr>
              <a:t> </a:t>
            </a:r>
            <a:r>
              <a:rPr lang="en-ID" sz="900" dirty="0" err="1">
                <a:solidFill>
                  <a:schemeClr val="dk1"/>
                </a:solidFill>
              </a:rPr>
              <a:t>selama</a:t>
            </a:r>
            <a:r>
              <a:rPr lang="en-ID" sz="900" dirty="0">
                <a:solidFill>
                  <a:schemeClr val="dk1"/>
                </a:solidFill>
              </a:rPr>
              <a:t> </a:t>
            </a:r>
            <a:r>
              <a:rPr lang="en-ID" sz="900" dirty="0" err="1">
                <a:solidFill>
                  <a:schemeClr val="dk1"/>
                </a:solidFill>
              </a:rPr>
              <a:t>periode</a:t>
            </a:r>
            <a:r>
              <a:rPr lang="en-ID" sz="900" dirty="0">
                <a:solidFill>
                  <a:schemeClr val="dk1"/>
                </a:solidFill>
              </a:rPr>
              <a:t> </a:t>
            </a:r>
            <a:r>
              <a:rPr lang="en-ID" sz="900" dirty="0" err="1">
                <a:solidFill>
                  <a:schemeClr val="dk1"/>
                </a:solidFill>
              </a:rPr>
              <a:t>tahunan</a:t>
            </a:r>
            <a:r>
              <a:rPr lang="en-ID" sz="900" dirty="0">
                <a:solidFill>
                  <a:schemeClr val="dk1"/>
                </a:solidFill>
              </a:rPr>
              <a:t>. </a:t>
            </a:r>
            <a:r>
              <a:rPr lang="en-ID" sz="900" dirty="0" err="1">
                <a:solidFill>
                  <a:schemeClr val="dk1"/>
                </a:solidFill>
              </a:rPr>
              <a:t>Analisis</a:t>
            </a:r>
            <a:r>
              <a:rPr lang="en-ID" sz="900" dirty="0">
                <a:solidFill>
                  <a:schemeClr val="dk1"/>
                </a:solidFill>
              </a:rPr>
              <a:t> </a:t>
            </a:r>
            <a:r>
              <a:rPr lang="en-ID" sz="900" dirty="0" err="1">
                <a:solidFill>
                  <a:schemeClr val="dk1"/>
                </a:solidFill>
              </a:rPr>
              <a:t>ini</a:t>
            </a:r>
            <a:r>
              <a:rPr lang="en-ID" sz="900" dirty="0">
                <a:solidFill>
                  <a:schemeClr val="dk1"/>
                </a:solidFill>
              </a:rPr>
              <a:t> </a:t>
            </a:r>
            <a:r>
              <a:rPr lang="en-ID" sz="900" dirty="0" err="1">
                <a:solidFill>
                  <a:schemeClr val="dk1"/>
                </a:solidFill>
              </a:rPr>
              <a:t>bertujuan</a:t>
            </a:r>
            <a:r>
              <a:rPr lang="en-ID" sz="900" dirty="0">
                <a:solidFill>
                  <a:schemeClr val="dk1"/>
                </a:solidFill>
              </a:rPr>
              <a:t> </a:t>
            </a:r>
            <a:r>
              <a:rPr lang="en-ID" sz="900" dirty="0" err="1">
                <a:solidFill>
                  <a:schemeClr val="dk1"/>
                </a:solidFill>
              </a:rPr>
              <a:t>untuk</a:t>
            </a:r>
            <a:r>
              <a:rPr lang="en-ID" sz="900" dirty="0">
                <a:solidFill>
                  <a:schemeClr val="dk1"/>
                </a:solidFill>
              </a:rPr>
              <a:t> </a:t>
            </a:r>
            <a:r>
              <a:rPr lang="en-ID" sz="900" dirty="0" err="1">
                <a:solidFill>
                  <a:schemeClr val="dk1"/>
                </a:solidFill>
              </a:rPr>
              <a:t>memahami</a:t>
            </a:r>
            <a:r>
              <a:rPr lang="en-ID" sz="900" dirty="0">
                <a:solidFill>
                  <a:schemeClr val="dk1"/>
                </a:solidFill>
              </a:rPr>
              <a:t> </a:t>
            </a:r>
            <a:r>
              <a:rPr lang="en-ID" sz="900" dirty="0" err="1">
                <a:solidFill>
                  <a:schemeClr val="dk1"/>
                </a:solidFill>
              </a:rPr>
              <a:t>seberapa</a:t>
            </a:r>
            <a:r>
              <a:rPr lang="en-ID" sz="900" dirty="0">
                <a:solidFill>
                  <a:schemeClr val="dk1"/>
                </a:solidFill>
              </a:rPr>
              <a:t> </a:t>
            </a:r>
            <a:r>
              <a:rPr lang="en-ID" sz="900" dirty="0" err="1">
                <a:solidFill>
                  <a:schemeClr val="dk1"/>
                </a:solidFill>
              </a:rPr>
              <a:t>baik</a:t>
            </a:r>
            <a:r>
              <a:rPr lang="en-ID" sz="900" dirty="0">
                <a:solidFill>
                  <a:schemeClr val="dk1"/>
                </a:solidFill>
              </a:rPr>
              <a:t> </a:t>
            </a:r>
            <a:r>
              <a:rPr lang="en-ID" sz="900" dirty="0" err="1">
                <a:solidFill>
                  <a:schemeClr val="dk1"/>
                </a:solidFill>
              </a:rPr>
              <a:t>produk-produk</a:t>
            </a:r>
            <a:r>
              <a:rPr lang="en-ID" sz="900" dirty="0">
                <a:solidFill>
                  <a:schemeClr val="dk1"/>
                </a:solidFill>
              </a:rPr>
              <a:t> </a:t>
            </a:r>
            <a:r>
              <a:rPr lang="en-ID" sz="900" dirty="0" err="1">
                <a:solidFill>
                  <a:schemeClr val="dk1"/>
                </a:solidFill>
              </a:rPr>
              <a:t>dalam</a:t>
            </a:r>
            <a:r>
              <a:rPr lang="en-ID" sz="900" dirty="0">
                <a:solidFill>
                  <a:schemeClr val="dk1"/>
                </a:solidFill>
              </a:rPr>
              <a:t> </a:t>
            </a:r>
            <a:r>
              <a:rPr lang="en-ID" sz="900" dirty="0" err="1">
                <a:solidFill>
                  <a:schemeClr val="dk1"/>
                </a:solidFill>
              </a:rPr>
              <a:t>kategori</a:t>
            </a:r>
            <a:r>
              <a:rPr lang="en-ID" sz="900" dirty="0">
                <a:solidFill>
                  <a:schemeClr val="dk1"/>
                </a:solidFill>
              </a:rPr>
              <a:t> </a:t>
            </a:r>
            <a:r>
              <a:rPr lang="en-ID" sz="900" dirty="0" err="1">
                <a:solidFill>
                  <a:schemeClr val="dk1"/>
                </a:solidFill>
              </a:rPr>
              <a:t>tersebut</a:t>
            </a:r>
            <a:r>
              <a:rPr lang="en-ID" sz="900" dirty="0">
                <a:solidFill>
                  <a:schemeClr val="dk1"/>
                </a:solidFill>
              </a:rPr>
              <a:t> </a:t>
            </a:r>
            <a:r>
              <a:rPr lang="en-ID" sz="900" dirty="0" err="1">
                <a:solidFill>
                  <a:schemeClr val="dk1"/>
                </a:solidFill>
              </a:rPr>
              <a:t>memenuhi</a:t>
            </a:r>
            <a:r>
              <a:rPr lang="en-ID" sz="900" dirty="0">
                <a:solidFill>
                  <a:schemeClr val="dk1"/>
                </a:solidFill>
              </a:rPr>
              <a:t> </a:t>
            </a:r>
            <a:r>
              <a:rPr lang="en-ID" sz="900" dirty="0" err="1">
                <a:solidFill>
                  <a:schemeClr val="dk1"/>
                </a:solidFill>
              </a:rPr>
              <a:t>kualitas</a:t>
            </a:r>
            <a:r>
              <a:rPr lang="en-ID" sz="900" dirty="0">
                <a:solidFill>
                  <a:schemeClr val="dk1"/>
                </a:solidFill>
              </a:rPr>
              <a:t> yang </a:t>
            </a:r>
            <a:r>
              <a:rPr lang="en-ID" sz="900" dirty="0" err="1">
                <a:solidFill>
                  <a:schemeClr val="dk1"/>
                </a:solidFill>
              </a:rPr>
              <a:t>ditetapkan</a:t>
            </a:r>
            <a:r>
              <a:rPr lang="en-ID" sz="900" dirty="0">
                <a:solidFill>
                  <a:schemeClr val="dk1"/>
                </a:solidFill>
              </a:rPr>
              <a:t> oleh Perusahaan </a:t>
            </a:r>
            <a:r>
              <a:rPr lang="en-ID" sz="900" dirty="0" err="1">
                <a:solidFill>
                  <a:schemeClr val="dk1"/>
                </a:solidFill>
              </a:rPr>
              <a:t>atau</a:t>
            </a:r>
            <a:r>
              <a:rPr lang="en-ID" sz="900" dirty="0">
                <a:solidFill>
                  <a:schemeClr val="dk1"/>
                </a:solidFill>
              </a:rPr>
              <a:t> industry. </a:t>
            </a:r>
          </a:p>
          <a:p>
            <a:pPr marL="133350" indent="0" algn="just">
              <a:lnSpc>
                <a:spcPct val="150000"/>
              </a:lnSpc>
              <a:buClr>
                <a:schemeClr val="dk1"/>
              </a:buClr>
              <a:buSzPts val="1500"/>
              <a:buFont typeface="Arial"/>
              <a:buNone/>
            </a:pPr>
            <a:r>
              <a:rPr lang="en-ID" sz="900" dirty="0" err="1">
                <a:solidFill>
                  <a:schemeClr val="dk1"/>
                </a:solidFill>
              </a:rPr>
              <a:t>Dalam</a:t>
            </a:r>
            <a:r>
              <a:rPr lang="en-ID" sz="900" dirty="0">
                <a:solidFill>
                  <a:schemeClr val="dk1"/>
                </a:solidFill>
              </a:rPr>
              <a:t> </a:t>
            </a:r>
            <a:r>
              <a:rPr lang="en-ID" sz="900" dirty="0" err="1">
                <a:solidFill>
                  <a:schemeClr val="dk1"/>
                </a:solidFill>
              </a:rPr>
              <a:t>analisis</a:t>
            </a:r>
            <a:r>
              <a:rPr lang="en-ID" sz="900" dirty="0">
                <a:solidFill>
                  <a:schemeClr val="dk1"/>
                </a:solidFill>
              </a:rPr>
              <a:t> </a:t>
            </a:r>
            <a:r>
              <a:rPr lang="en-ID" sz="900" dirty="0" err="1">
                <a:solidFill>
                  <a:schemeClr val="dk1"/>
                </a:solidFill>
              </a:rPr>
              <a:t>ini</a:t>
            </a:r>
            <a:r>
              <a:rPr lang="en-ID" sz="900" dirty="0">
                <a:solidFill>
                  <a:schemeClr val="dk1"/>
                </a:solidFill>
              </a:rPr>
              <a:t>, </a:t>
            </a:r>
            <a:r>
              <a:rPr lang="en-ID" sz="900" dirty="0" err="1">
                <a:solidFill>
                  <a:schemeClr val="dk1"/>
                </a:solidFill>
              </a:rPr>
              <a:t>berbagai</a:t>
            </a:r>
            <a:r>
              <a:rPr lang="en-ID" sz="900" dirty="0">
                <a:solidFill>
                  <a:schemeClr val="dk1"/>
                </a:solidFill>
              </a:rPr>
              <a:t> </a:t>
            </a:r>
            <a:r>
              <a:rPr lang="en-ID" sz="900" dirty="0" err="1">
                <a:solidFill>
                  <a:schemeClr val="dk1"/>
                </a:solidFill>
              </a:rPr>
              <a:t>metrik</a:t>
            </a:r>
            <a:r>
              <a:rPr lang="en-ID" sz="900" dirty="0">
                <a:solidFill>
                  <a:schemeClr val="dk1"/>
                </a:solidFill>
              </a:rPr>
              <a:t> </a:t>
            </a:r>
            <a:r>
              <a:rPr lang="en-ID" sz="900" dirty="0" err="1">
                <a:solidFill>
                  <a:schemeClr val="dk1"/>
                </a:solidFill>
              </a:rPr>
              <a:t>dapat</a:t>
            </a:r>
            <a:r>
              <a:rPr lang="en-ID" sz="900" dirty="0">
                <a:solidFill>
                  <a:schemeClr val="dk1"/>
                </a:solidFill>
              </a:rPr>
              <a:t> </a:t>
            </a:r>
            <a:r>
              <a:rPr lang="en-ID" sz="900" dirty="0" err="1">
                <a:solidFill>
                  <a:schemeClr val="dk1"/>
                </a:solidFill>
              </a:rPr>
              <a:t>dievaluasi</a:t>
            </a:r>
            <a:r>
              <a:rPr lang="en-ID" sz="900" dirty="0">
                <a:solidFill>
                  <a:schemeClr val="dk1"/>
                </a:solidFill>
              </a:rPr>
              <a:t> </a:t>
            </a:r>
            <a:r>
              <a:rPr lang="en-ID" sz="900" dirty="0" err="1">
                <a:solidFill>
                  <a:schemeClr val="dk1"/>
                </a:solidFill>
              </a:rPr>
              <a:t>yakni</a:t>
            </a:r>
            <a:r>
              <a:rPr lang="en-ID" sz="900" dirty="0">
                <a:solidFill>
                  <a:schemeClr val="dk1"/>
                </a:solidFill>
              </a:rPr>
              <a:t> : </a:t>
            </a:r>
          </a:p>
          <a:p>
            <a:pPr marL="133350" indent="0" algn="just">
              <a:lnSpc>
                <a:spcPct val="150000"/>
              </a:lnSpc>
              <a:buClr>
                <a:schemeClr val="dk1"/>
              </a:buClr>
              <a:buSzPts val="1500"/>
              <a:buNone/>
            </a:pPr>
            <a:r>
              <a:rPr lang="en-ID" sz="900" dirty="0">
                <a:solidFill>
                  <a:schemeClr val="dk1"/>
                </a:solidFill>
              </a:rPr>
              <a:t>1. Total revenue per </a:t>
            </a:r>
            <a:r>
              <a:rPr lang="en-ID" sz="900" dirty="0" err="1">
                <a:solidFill>
                  <a:schemeClr val="dk1"/>
                </a:solidFill>
              </a:rPr>
              <a:t>tahun</a:t>
            </a:r>
            <a:r>
              <a:rPr lang="en-ID" sz="900" dirty="0">
                <a:solidFill>
                  <a:schemeClr val="dk1"/>
                </a:solidFill>
              </a:rPr>
              <a:t>. </a:t>
            </a:r>
          </a:p>
          <a:p>
            <a:pPr marL="133350" indent="0" algn="just">
              <a:lnSpc>
                <a:spcPct val="150000"/>
              </a:lnSpc>
              <a:buClr>
                <a:schemeClr val="dk1"/>
              </a:buClr>
              <a:buSzPts val="1500"/>
              <a:buNone/>
            </a:pPr>
            <a:r>
              <a:rPr lang="en-ID" sz="900" dirty="0">
                <a:solidFill>
                  <a:schemeClr val="dk1"/>
                </a:solidFill>
              </a:rPr>
              <a:t>2. </a:t>
            </a:r>
            <a:r>
              <a:rPr lang="en-ID" sz="900" dirty="0" err="1">
                <a:solidFill>
                  <a:schemeClr val="dk1"/>
                </a:solidFill>
              </a:rPr>
              <a:t>Jumlah</a:t>
            </a:r>
            <a:r>
              <a:rPr lang="en-ID" sz="900" dirty="0">
                <a:solidFill>
                  <a:schemeClr val="dk1"/>
                </a:solidFill>
              </a:rPr>
              <a:t> cancel order per </a:t>
            </a:r>
            <a:r>
              <a:rPr lang="en-ID" sz="900" dirty="0" err="1">
                <a:solidFill>
                  <a:schemeClr val="dk1"/>
                </a:solidFill>
              </a:rPr>
              <a:t>tahun</a:t>
            </a:r>
            <a:r>
              <a:rPr lang="en-ID" sz="900" dirty="0">
                <a:solidFill>
                  <a:schemeClr val="dk1"/>
                </a:solidFill>
              </a:rPr>
              <a:t>. </a:t>
            </a:r>
          </a:p>
        </p:txBody>
      </p:sp>
    </p:spTree>
    <p:extLst>
      <p:ext uri="{BB962C8B-B14F-4D97-AF65-F5344CB8AC3E}">
        <p14:creationId xmlns:p14="http://schemas.microsoft.com/office/powerpoint/2010/main" val="285025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39D474B-3372-92AC-2B55-C4B14DF34FA5}"/>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8F1A0232-FB8E-0F76-EAD9-154785B34966}"/>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13" name="TextBox 12">
            <a:extLst>
              <a:ext uri="{FF2B5EF4-FFF2-40B4-BE49-F238E27FC236}">
                <a16:creationId xmlns:a16="http://schemas.microsoft.com/office/drawing/2014/main" id="{FF539DC1-A1DF-926B-FDB1-5A2958A61DBB}"/>
              </a:ext>
            </a:extLst>
          </p:cNvPr>
          <p:cNvSpPr txBox="1"/>
          <p:nvPr/>
        </p:nvSpPr>
        <p:spPr>
          <a:xfrm>
            <a:off x="65457" y="812360"/>
            <a:ext cx="4694321" cy="276999"/>
          </a:xfrm>
          <a:prstGeom prst="rect">
            <a:avLst/>
          </a:prstGeom>
          <a:noFill/>
        </p:spPr>
        <p:txBody>
          <a:bodyPr wrap="square">
            <a:spAutoFit/>
          </a:bodyPr>
          <a:lstStyle/>
          <a:p>
            <a:pPr marL="285750" indent="-285750">
              <a:buFont typeface="Wingdings" panose="05000000000000000000" pitchFamily="2" charset="2"/>
              <a:buChar char="q"/>
            </a:pPr>
            <a:r>
              <a:rPr lang="en" sz="1200" dirty="0">
                <a:solidFill>
                  <a:schemeClr val="dk1"/>
                </a:solidFill>
              </a:rPr>
              <a:t>Hasil analisis top kategori revenue terbesar per tahun</a:t>
            </a:r>
            <a:endParaRPr lang="en-ID" sz="1200" dirty="0"/>
          </a:p>
        </p:txBody>
      </p:sp>
      <p:sp>
        <p:nvSpPr>
          <p:cNvPr id="3" name="TextBox 2">
            <a:extLst>
              <a:ext uri="{FF2B5EF4-FFF2-40B4-BE49-F238E27FC236}">
                <a16:creationId xmlns:a16="http://schemas.microsoft.com/office/drawing/2014/main" id="{5315589C-4DBD-0D3D-3104-9732057DCF80}"/>
              </a:ext>
            </a:extLst>
          </p:cNvPr>
          <p:cNvSpPr txBox="1"/>
          <p:nvPr/>
        </p:nvSpPr>
        <p:spPr>
          <a:xfrm>
            <a:off x="4608284" y="806260"/>
            <a:ext cx="4572000" cy="276999"/>
          </a:xfrm>
          <a:prstGeom prst="rect">
            <a:avLst/>
          </a:prstGeom>
          <a:noFill/>
        </p:spPr>
        <p:txBody>
          <a:bodyPr wrap="square">
            <a:spAutoFit/>
          </a:bodyPr>
          <a:lstStyle/>
          <a:p>
            <a:pPr marL="285750" indent="-285750">
              <a:buFont typeface="Wingdings" panose="05000000000000000000" pitchFamily="2" charset="2"/>
              <a:buChar char="q"/>
            </a:pPr>
            <a:r>
              <a:rPr lang="en" sz="1200" dirty="0">
                <a:solidFill>
                  <a:schemeClr val="dk1"/>
                </a:solidFill>
              </a:rPr>
              <a:t>Hasil analisis top kategori cancel order terbanyak per tahun</a:t>
            </a:r>
            <a:endParaRPr lang="en-ID" sz="1200" dirty="0"/>
          </a:p>
        </p:txBody>
      </p:sp>
      <p:pic>
        <p:nvPicPr>
          <p:cNvPr id="14" name="Picture 13">
            <a:extLst>
              <a:ext uri="{FF2B5EF4-FFF2-40B4-BE49-F238E27FC236}">
                <a16:creationId xmlns:a16="http://schemas.microsoft.com/office/drawing/2014/main" id="{8D814A78-134D-0F85-7951-0EDE7489B825}"/>
              </a:ext>
            </a:extLst>
          </p:cNvPr>
          <p:cNvPicPr>
            <a:picLocks noChangeAspect="1"/>
          </p:cNvPicPr>
          <p:nvPr/>
        </p:nvPicPr>
        <p:blipFill>
          <a:blip r:embed="rId3"/>
          <a:stretch>
            <a:fillRect/>
          </a:stretch>
        </p:blipFill>
        <p:spPr>
          <a:xfrm>
            <a:off x="392800" y="1341194"/>
            <a:ext cx="3646742" cy="2102239"/>
          </a:xfrm>
          <a:prstGeom prst="rect">
            <a:avLst/>
          </a:prstGeom>
        </p:spPr>
      </p:pic>
      <p:pic>
        <p:nvPicPr>
          <p:cNvPr id="16" name="Picture 15">
            <a:extLst>
              <a:ext uri="{FF2B5EF4-FFF2-40B4-BE49-F238E27FC236}">
                <a16:creationId xmlns:a16="http://schemas.microsoft.com/office/drawing/2014/main" id="{01930A18-0575-EAA8-108C-1C5404B959A5}"/>
              </a:ext>
            </a:extLst>
          </p:cNvPr>
          <p:cNvPicPr>
            <a:picLocks noChangeAspect="1"/>
          </p:cNvPicPr>
          <p:nvPr/>
        </p:nvPicPr>
        <p:blipFill>
          <a:blip r:embed="rId4"/>
          <a:stretch>
            <a:fillRect/>
          </a:stretch>
        </p:blipFill>
        <p:spPr>
          <a:xfrm>
            <a:off x="5304466" y="1341194"/>
            <a:ext cx="3179636" cy="2102239"/>
          </a:xfrm>
          <a:prstGeom prst="rect">
            <a:avLst/>
          </a:prstGeom>
        </p:spPr>
      </p:pic>
      <p:sp>
        <p:nvSpPr>
          <p:cNvPr id="17" name="Google Shape;55;p13">
            <a:extLst>
              <a:ext uri="{FF2B5EF4-FFF2-40B4-BE49-F238E27FC236}">
                <a16:creationId xmlns:a16="http://schemas.microsoft.com/office/drawing/2014/main" id="{E274A13C-9790-AA39-B3FC-927DB55A58EF}"/>
              </a:ext>
            </a:extLst>
          </p:cNvPr>
          <p:cNvSpPr txBox="1"/>
          <p:nvPr/>
        </p:nvSpPr>
        <p:spPr>
          <a:xfrm>
            <a:off x="4635136" y="4559335"/>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hlinkClick r:id="rId5"/>
            </a:endParaRPr>
          </a:p>
          <a:p>
            <a:pPr marL="0" lvl="0" indent="0" algn="r" rtl="0">
              <a:lnSpc>
                <a:spcPct val="100000"/>
              </a:lnSpc>
              <a:spcBef>
                <a:spcPts val="0"/>
              </a:spcBef>
              <a:spcAft>
                <a:spcPts val="0"/>
              </a:spcAft>
              <a:buNone/>
            </a:pPr>
            <a:r>
              <a:rPr lang="en" sz="1100" dirty="0">
                <a:solidFill>
                  <a:schemeClr val="dk1"/>
                </a:solidFill>
                <a:hlinkClick r:id="rId5"/>
              </a:rPr>
              <a:t>Query selengkapnya dapat dilihat disini</a:t>
            </a:r>
            <a:endParaRPr sz="1100" dirty="0">
              <a:solidFill>
                <a:schemeClr val="dk1"/>
              </a:solidFill>
            </a:endParaRPr>
          </a:p>
        </p:txBody>
      </p:sp>
      <p:sp>
        <p:nvSpPr>
          <p:cNvPr id="2" name="Google Shape;114;p27">
            <a:extLst>
              <a:ext uri="{FF2B5EF4-FFF2-40B4-BE49-F238E27FC236}">
                <a16:creationId xmlns:a16="http://schemas.microsoft.com/office/drawing/2014/main" id="{DD346A22-1DBC-5AA6-9382-E6343FB71DAF}"/>
              </a:ext>
            </a:extLst>
          </p:cNvPr>
          <p:cNvSpPr txBox="1">
            <a:spLocks/>
          </p:cNvSpPr>
          <p:nvPr/>
        </p:nvSpPr>
        <p:spPr>
          <a:xfrm>
            <a:off x="392800" y="3616230"/>
            <a:ext cx="7975593" cy="1315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lnSpc>
                <a:spcPct val="150000"/>
              </a:lnSpc>
              <a:buClr>
                <a:schemeClr val="dk1"/>
              </a:buClr>
              <a:buSzPts val="1500"/>
              <a:buFont typeface="Arial"/>
              <a:buNone/>
            </a:pPr>
            <a:r>
              <a:rPr lang="en-ID" sz="900" dirty="0">
                <a:solidFill>
                  <a:schemeClr val="dk1"/>
                </a:solidFill>
              </a:rPr>
              <a:t>Pada Annual Product Category Quality Analysis dilakukan pula </a:t>
            </a:r>
            <a:r>
              <a:rPr lang="en-ID" sz="900" dirty="0" err="1">
                <a:solidFill>
                  <a:schemeClr val="dk1"/>
                </a:solidFill>
              </a:rPr>
              <a:t>analisis</a:t>
            </a:r>
            <a:r>
              <a:rPr lang="en-ID" sz="900" dirty="0">
                <a:solidFill>
                  <a:schemeClr val="dk1"/>
                </a:solidFill>
              </a:rPr>
              <a:t> </a:t>
            </a:r>
            <a:r>
              <a:rPr lang="en-ID" sz="900" dirty="0" err="1">
                <a:solidFill>
                  <a:schemeClr val="dk1"/>
                </a:solidFill>
              </a:rPr>
              <a:t>beberapa</a:t>
            </a:r>
            <a:r>
              <a:rPr lang="en-ID" sz="900" dirty="0">
                <a:solidFill>
                  <a:schemeClr val="dk1"/>
                </a:solidFill>
              </a:rPr>
              <a:t> </a:t>
            </a:r>
            <a:r>
              <a:rPr lang="en-ID" sz="900" dirty="0" err="1">
                <a:solidFill>
                  <a:schemeClr val="dk1"/>
                </a:solidFill>
              </a:rPr>
              <a:t>metrik</a:t>
            </a:r>
            <a:r>
              <a:rPr lang="en-ID" sz="900" dirty="0">
                <a:solidFill>
                  <a:schemeClr val="dk1"/>
                </a:solidFill>
              </a:rPr>
              <a:t> </a:t>
            </a:r>
            <a:r>
              <a:rPr lang="en-ID" sz="900" dirty="0" err="1">
                <a:solidFill>
                  <a:schemeClr val="dk1"/>
                </a:solidFill>
              </a:rPr>
              <a:t>sebagai</a:t>
            </a:r>
            <a:r>
              <a:rPr lang="en-ID" sz="900" dirty="0">
                <a:solidFill>
                  <a:schemeClr val="dk1"/>
                </a:solidFill>
              </a:rPr>
              <a:t> </a:t>
            </a:r>
            <a:r>
              <a:rPr lang="en-ID" sz="900" dirty="0" err="1">
                <a:solidFill>
                  <a:schemeClr val="dk1"/>
                </a:solidFill>
              </a:rPr>
              <a:t>berikut</a:t>
            </a:r>
            <a:r>
              <a:rPr lang="en-ID" sz="900" dirty="0">
                <a:solidFill>
                  <a:schemeClr val="dk1"/>
                </a:solidFill>
              </a:rPr>
              <a:t> : </a:t>
            </a:r>
          </a:p>
          <a:p>
            <a:pPr marL="133350" indent="0" algn="just">
              <a:lnSpc>
                <a:spcPct val="150000"/>
              </a:lnSpc>
              <a:buClr>
                <a:schemeClr val="dk1"/>
              </a:buClr>
              <a:buSzPts val="1500"/>
              <a:buNone/>
            </a:pPr>
            <a:r>
              <a:rPr lang="en-ID" sz="900" dirty="0">
                <a:solidFill>
                  <a:schemeClr val="dk1"/>
                </a:solidFill>
              </a:rPr>
              <a:t>1. Top </a:t>
            </a:r>
            <a:r>
              <a:rPr lang="en-ID" sz="900" dirty="0" err="1">
                <a:solidFill>
                  <a:schemeClr val="dk1"/>
                </a:solidFill>
              </a:rPr>
              <a:t>kategori</a:t>
            </a:r>
            <a:r>
              <a:rPr lang="en-ID" sz="900" dirty="0">
                <a:solidFill>
                  <a:schemeClr val="dk1"/>
                </a:solidFill>
              </a:rPr>
              <a:t> yang </a:t>
            </a:r>
            <a:r>
              <a:rPr lang="en-ID" sz="900" dirty="0" err="1">
                <a:solidFill>
                  <a:schemeClr val="dk1"/>
                </a:solidFill>
              </a:rPr>
              <a:t>menghasilkan</a:t>
            </a:r>
            <a:r>
              <a:rPr lang="en-ID" sz="900" dirty="0">
                <a:solidFill>
                  <a:schemeClr val="dk1"/>
                </a:solidFill>
              </a:rPr>
              <a:t> revenue </a:t>
            </a:r>
            <a:r>
              <a:rPr lang="en-ID" sz="900" dirty="0" err="1">
                <a:solidFill>
                  <a:schemeClr val="dk1"/>
                </a:solidFill>
              </a:rPr>
              <a:t>terbesar</a:t>
            </a:r>
            <a:r>
              <a:rPr lang="en-ID" sz="900" dirty="0">
                <a:solidFill>
                  <a:schemeClr val="dk1"/>
                </a:solidFill>
              </a:rPr>
              <a:t> per </a:t>
            </a:r>
            <a:r>
              <a:rPr lang="en-ID" sz="900" dirty="0" err="1">
                <a:solidFill>
                  <a:schemeClr val="dk1"/>
                </a:solidFill>
              </a:rPr>
              <a:t>tahun</a:t>
            </a:r>
            <a:r>
              <a:rPr lang="en-ID" sz="900" dirty="0">
                <a:solidFill>
                  <a:schemeClr val="dk1"/>
                </a:solidFill>
              </a:rPr>
              <a:t>. </a:t>
            </a:r>
          </a:p>
          <a:p>
            <a:pPr marL="133350" indent="0" algn="just">
              <a:lnSpc>
                <a:spcPct val="150000"/>
              </a:lnSpc>
              <a:buClr>
                <a:schemeClr val="dk1"/>
              </a:buClr>
              <a:buSzPts val="1500"/>
              <a:buNone/>
            </a:pPr>
            <a:r>
              <a:rPr lang="en-ID" sz="900" dirty="0">
                <a:solidFill>
                  <a:schemeClr val="dk1"/>
                </a:solidFill>
              </a:rPr>
              <a:t>2. </a:t>
            </a:r>
            <a:r>
              <a:rPr lang="en-ID" sz="900" dirty="0" err="1">
                <a:solidFill>
                  <a:schemeClr val="dk1"/>
                </a:solidFill>
              </a:rPr>
              <a:t>Kategori</a:t>
            </a:r>
            <a:r>
              <a:rPr lang="en-ID" sz="900" dirty="0">
                <a:solidFill>
                  <a:schemeClr val="dk1"/>
                </a:solidFill>
              </a:rPr>
              <a:t> yang </a:t>
            </a:r>
            <a:r>
              <a:rPr lang="en-ID" sz="900" dirty="0" err="1">
                <a:solidFill>
                  <a:schemeClr val="dk1"/>
                </a:solidFill>
              </a:rPr>
              <a:t>mengalami</a:t>
            </a:r>
            <a:r>
              <a:rPr lang="en-ID" sz="900" dirty="0">
                <a:solidFill>
                  <a:schemeClr val="dk1"/>
                </a:solidFill>
              </a:rPr>
              <a:t> cancel order </a:t>
            </a:r>
            <a:r>
              <a:rPr lang="en-ID" sz="900" dirty="0" err="1">
                <a:solidFill>
                  <a:schemeClr val="dk1"/>
                </a:solidFill>
              </a:rPr>
              <a:t>terbanyak</a:t>
            </a:r>
            <a:r>
              <a:rPr lang="en-ID" sz="900" dirty="0">
                <a:solidFill>
                  <a:schemeClr val="dk1"/>
                </a:solidFill>
              </a:rPr>
              <a:t> per </a:t>
            </a:r>
            <a:r>
              <a:rPr lang="en-ID" sz="900" dirty="0" err="1">
                <a:solidFill>
                  <a:schemeClr val="dk1"/>
                </a:solidFill>
              </a:rPr>
              <a:t>tahun</a:t>
            </a:r>
            <a:endParaRPr lang="en-ID" sz="900" dirty="0">
              <a:solidFill>
                <a:schemeClr val="dk1"/>
              </a:solidFill>
            </a:endParaRPr>
          </a:p>
        </p:txBody>
      </p:sp>
    </p:spTree>
    <p:extLst>
      <p:ext uri="{BB962C8B-B14F-4D97-AF65-F5344CB8AC3E}">
        <p14:creationId xmlns:p14="http://schemas.microsoft.com/office/powerpoint/2010/main" val="3520396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DD3138E-1B97-6306-266D-D028B1C9ED87}"/>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C75BF6E4-E8CA-EB1C-A057-6A5AB006A2E4}"/>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pic>
        <p:nvPicPr>
          <p:cNvPr id="3" name="Picture 2">
            <a:extLst>
              <a:ext uri="{FF2B5EF4-FFF2-40B4-BE49-F238E27FC236}">
                <a16:creationId xmlns:a16="http://schemas.microsoft.com/office/drawing/2014/main" id="{401DAA94-73E0-DCF4-6136-F737CC7C1567}"/>
              </a:ext>
            </a:extLst>
          </p:cNvPr>
          <p:cNvPicPr>
            <a:picLocks noChangeAspect="1"/>
          </p:cNvPicPr>
          <p:nvPr/>
        </p:nvPicPr>
        <p:blipFill>
          <a:blip r:embed="rId3"/>
          <a:stretch>
            <a:fillRect/>
          </a:stretch>
        </p:blipFill>
        <p:spPr>
          <a:xfrm>
            <a:off x="225425" y="647657"/>
            <a:ext cx="4346575" cy="2301128"/>
          </a:xfrm>
          <a:prstGeom prst="rect">
            <a:avLst/>
          </a:prstGeom>
        </p:spPr>
      </p:pic>
      <p:pic>
        <p:nvPicPr>
          <p:cNvPr id="7" name="Picture 6">
            <a:extLst>
              <a:ext uri="{FF2B5EF4-FFF2-40B4-BE49-F238E27FC236}">
                <a16:creationId xmlns:a16="http://schemas.microsoft.com/office/drawing/2014/main" id="{B54CD23D-2D63-EB02-B206-D92B695F31AD}"/>
              </a:ext>
            </a:extLst>
          </p:cNvPr>
          <p:cNvPicPr>
            <a:picLocks noChangeAspect="1"/>
          </p:cNvPicPr>
          <p:nvPr/>
        </p:nvPicPr>
        <p:blipFill>
          <a:blip r:embed="rId4"/>
          <a:stretch>
            <a:fillRect/>
          </a:stretch>
        </p:blipFill>
        <p:spPr>
          <a:xfrm>
            <a:off x="4704836" y="647657"/>
            <a:ext cx="4213739" cy="2230803"/>
          </a:xfrm>
          <a:prstGeom prst="rect">
            <a:avLst/>
          </a:prstGeom>
        </p:spPr>
      </p:pic>
      <p:sp>
        <p:nvSpPr>
          <p:cNvPr id="10" name="Google Shape;56;p13">
            <a:extLst>
              <a:ext uri="{FF2B5EF4-FFF2-40B4-BE49-F238E27FC236}">
                <a16:creationId xmlns:a16="http://schemas.microsoft.com/office/drawing/2014/main" id="{B3EEC16C-A467-4622-1BE2-2B5CE79215B5}"/>
              </a:ext>
            </a:extLst>
          </p:cNvPr>
          <p:cNvSpPr txBox="1">
            <a:spLocks noGrp="1"/>
          </p:cNvSpPr>
          <p:nvPr>
            <p:ph type="body" idx="1"/>
          </p:nvPr>
        </p:nvSpPr>
        <p:spPr>
          <a:xfrm>
            <a:off x="133350" y="2878460"/>
            <a:ext cx="8877300" cy="2042272"/>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Clr>
                <a:schemeClr val="dk1"/>
              </a:buClr>
              <a:buSzPts val="1500"/>
              <a:buChar char="●"/>
            </a:pPr>
            <a:r>
              <a:rPr lang="en-US" sz="1100" b="1" dirty="0">
                <a:solidFill>
                  <a:schemeClr val="dk1"/>
                </a:solidFill>
              </a:rPr>
              <a:t>INSIGHT BISNIS</a:t>
            </a:r>
            <a:endParaRPr lang="en-US" sz="1100" dirty="0">
              <a:solidFill>
                <a:schemeClr val="dk1"/>
              </a:solidFill>
            </a:endParaRPr>
          </a:p>
          <a:p>
            <a:pPr marL="476250" algn="just">
              <a:lnSpc>
                <a:spcPct val="150000"/>
              </a:lnSpc>
              <a:buClr>
                <a:schemeClr val="dk1"/>
              </a:buClr>
              <a:buSzPts val="1500"/>
              <a:buFont typeface="Arial"/>
              <a:buAutoNum type="arabicPeriod"/>
            </a:pPr>
            <a:r>
              <a:rPr lang="en-US" sz="1100" dirty="0" err="1">
                <a:solidFill>
                  <a:schemeClr val="dk1"/>
                </a:solidFill>
              </a:rPr>
              <a:t>Dikarenakan</a:t>
            </a:r>
            <a:r>
              <a:rPr lang="en-US" sz="1100" dirty="0">
                <a:solidFill>
                  <a:schemeClr val="dk1"/>
                </a:solidFill>
              </a:rPr>
              <a:t> data yang </a:t>
            </a:r>
            <a:r>
              <a:rPr lang="en-US" sz="1100" dirty="0" err="1">
                <a:solidFill>
                  <a:schemeClr val="dk1"/>
                </a:solidFill>
              </a:rPr>
              <a:t>digunakan</a:t>
            </a:r>
            <a:r>
              <a:rPr lang="en-US" sz="1100" dirty="0">
                <a:solidFill>
                  <a:schemeClr val="dk1"/>
                </a:solidFill>
              </a:rPr>
              <a:t> pada tahun 2016 </a:t>
            </a:r>
            <a:r>
              <a:rPr lang="en-US" sz="1100" dirty="0" err="1">
                <a:solidFill>
                  <a:schemeClr val="dk1"/>
                </a:solidFill>
              </a:rPr>
              <a:t>dimulai</a:t>
            </a:r>
            <a:r>
              <a:rPr lang="en-US" sz="1100" dirty="0">
                <a:solidFill>
                  <a:schemeClr val="dk1"/>
                </a:solidFill>
              </a:rPr>
              <a:t> pada </a:t>
            </a:r>
            <a:r>
              <a:rPr lang="en-US" sz="1100" b="1" dirty="0" err="1">
                <a:solidFill>
                  <a:schemeClr val="dk1"/>
                </a:solidFill>
              </a:rPr>
              <a:t>september</a:t>
            </a:r>
            <a:r>
              <a:rPr lang="en-US" sz="1100" b="1" dirty="0">
                <a:solidFill>
                  <a:schemeClr val="dk1"/>
                </a:solidFill>
              </a:rPr>
              <a:t> 2016</a:t>
            </a:r>
            <a:r>
              <a:rPr lang="en-US" sz="1100" dirty="0">
                <a:solidFill>
                  <a:schemeClr val="dk1"/>
                </a:solidFill>
              </a:rPr>
              <a:t> dan </a:t>
            </a:r>
            <a:r>
              <a:rPr lang="en-US" sz="1100" dirty="0" err="1">
                <a:solidFill>
                  <a:schemeClr val="dk1"/>
                </a:solidFill>
              </a:rPr>
              <a:t>menyebabkan</a:t>
            </a:r>
            <a:r>
              <a:rPr lang="en-US" sz="1100" dirty="0">
                <a:solidFill>
                  <a:schemeClr val="dk1"/>
                </a:solidFill>
              </a:rPr>
              <a:t> </a:t>
            </a:r>
            <a:r>
              <a:rPr lang="en-US" sz="1100" b="1" dirty="0" err="1">
                <a:solidFill>
                  <a:schemeClr val="dk1"/>
                </a:solidFill>
              </a:rPr>
              <a:t>hasil</a:t>
            </a:r>
            <a:r>
              <a:rPr lang="en-US" sz="1100" b="1" dirty="0">
                <a:solidFill>
                  <a:schemeClr val="dk1"/>
                </a:solidFill>
              </a:rPr>
              <a:t> </a:t>
            </a:r>
            <a:r>
              <a:rPr lang="en-US" sz="1100" b="1" dirty="0" err="1">
                <a:solidFill>
                  <a:schemeClr val="dk1"/>
                </a:solidFill>
              </a:rPr>
              <a:t>analisis</a:t>
            </a:r>
            <a:r>
              <a:rPr lang="en-US" sz="1100" b="1" dirty="0">
                <a:solidFill>
                  <a:schemeClr val="dk1"/>
                </a:solidFill>
              </a:rPr>
              <a:t> yang sangat </a:t>
            </a:r>
            <a:r>
              <a:rPr lang="en-US" sz="1100" b="1" dirty="0" err="1">
                <a:solidFill>
                  <a:schemeClr val="dk1"/>
                </a:solidFill>
              </a:rPr>
              <a:t>besar</a:t>
            </a:r>
            <a:r>
              <a:rPr lang="en-US" sz="1100" b="1" dirty="0">
                <a:solidFill>
                  <a:schemeClr val="dk1"/>
                </a:solidFill>
              </a:rPr>
              <a:t> </a:t>
            </a:r>
            <a:r>
              <a:rPr lang="en-US" sz="1100" b="1" dirty="0" err="1">
                <a:solidFill>
                  <a:schemeClr val="dk1"/>
                </a:solidFill>
              </a:rPr>
              <a:t>perbedaannya</a:t>
            </a:r>
            <a:r>
              <a:rPr lang="en-US" sz="1100" dirty="0">
                <a:solidFill>
                  <a:schemeClr val="dk1"/>
                </a:solidFill>
              </a:rPr>
              <a:t> dengan tahun 2017 dan 2018 </a:t>
            </a:r>
            <a:r>
              <a:rPr lang="en-US" sz="1100" dirty="0" err="1">
                <a:solidFill>
                  <a:schemeClr val="dk1"/>
                </a:solidFill>
              </a:rPr>
              <a:t>maka</a:t>
            </a:r>
            <a:r>
              <a:rPr lang="en-US" sz="1100" dirty="0">
                <a:solidFill>
                  <a:schemeClr val="dk1"/>
                </a:solidFill>
              </a:rPr>
              <a:t> </a:t>
            </a:r>
            <a:r>
              <a:rPr lang="en-US" sz="1100" b="1" dirty="0">
                <a:solidFill>
                  <a:schemeClr val="dk1"/>
                </a:solidFill>
              </a:rPr>
              <a:t>data yang </a:t>
            </a:r>
            <a:r>
              <a:rPr lang="en-US" sz="1100" b="1" dirty="0" err="1">
                <a:solidFill>
                  <a:schemeClr val="dk1"/>
                </a:solidFill>
              </a:rPr>
              <a:t>digunakan</a:t>
            </a:r>
            <a:r>
              <a:rPr lang="en-US" sz="1100" b="1" dirty="0">
                <a:solidFill>
                  <a:schemeClr val="dk1"/>
                </a:solidFill>
              </a:rPr>
              <a:t> pada </a:t>
            </a:r>
            <a:r>
              <a:rPr lang="en-US" sz="1100" b="1" dirty="0" err="1">
                <a:solidFill>
                  <a:schemeClr val="dk1"/>
                </a:solidFill>
              </a:rPr>
              <a:t>analisis</a:t>
            </a:r>
            <a:r>
              <a:rPr lang="en-US" sz="1100" b="1" dirty="0">
                <a:solidFill>
                  <a:schemeClr val="dk1"/>
                </a:solidFill>
              </a:rPr>
              <a:t> ini </a:t>
            </a:r>
            <a:r>
              <a:rPr lang="en-US" sz="1100" b="1" dirty="0" err="1">
                <a:solidFill>
                  <a:schemeClr val="dk1"/>
                </a:solidFill>
              </a:rPr>
              <a:t>hanya</a:t>
            </a:r>
            <a:r>
              <a:rPr lang="en-US" sz="1100" b="1" dirty="0">
                <a:solidFill>
                  <a:schemeClr val="dk1"/>
                </a:solidFill>
              </a:rPr>
              <a:t> tahun 2017 dan 2018.</a:t>
            </a:r>
            <a:r>
              <a:rPr lang="en-US" sz="1100" dirty="0">
                <a:solidFill>
                  <a:schemeClr val="dk1"/>
                </a:solidFill>
              </a:rPr>
              <a:t> </a:t>
            </a:r>
            <a:endParaRPr lang="en" sz="1100" dirty="0">
              <a:solidFill>
                <a:schemeClr val="dk1"/>
              </a:solidFill>
              <a:latin typeface="Arial Narrow" panose="020B0606020202030204" pitchFamily="34" charset="0"/>
            </a:endParaRPr>
          </a:p>
          <a:p>
            <a:pPr marL="476250" lvl="0" algn="just" rtl="0">
              <a:lnSpc>
                <a:spcPct val="150000"/>
              </a:lnSpc>
              <a:spcBef>
                <a:spcPts val="0"/>
              </a:spcBef>
              <a:spcAft>
                <a:spcPts val="0"/>
              </a:spcAft>
              <a:buClr>
                <a:schemeClr val="dk1"/>
              </a:buClr>
              <a:buSzPts val="1500"/>
              <a:buAutoNum type="arabicPeriod"/>
            </a:pPr>
            <a:r>
              <a:rPr lang="en" sz="1100" dirty="0">
                <a:solidFill>
                  <a:schemeClr val="dk1"/>
                </a:solidFill>
                <a:latin typeface="Arial Narrow" panose="020B0606020202030204" pitchFamily="34" charset="0"/>
              </a:rPr>
              <a:t>Total revenue Ecommerce </a:t>
            </a:r>
            <a:r>
              <a:rPr lang="en" sz="1100" b="1" dirty="0">
                <a:solidFill>
                  <a:schemeClr val="dk1"/>
                </a:solidFill>
                <a:latin typeface="Arial Narrow" panose="020B0606020202030204" pitchFamily="34" charset="0"/>
              </a:rPr>
              <a:t>pada setiap tahunnya selalu mengalami peningkatan. </a:t>
            </a:r>
            <a:r>
              <a:rPr lang="en-ID" sz="1100" b="1" dirty="0">
                <a:solidFill>
                  <a:schemeClr val="dk1"/>
                </a:solidFill>
                <a:latin typeface="Arial Narrow" panose="020B0606020202030204" pitchFamily="34" charset="0"/>
              </a:rPr>
              <a:t>D</a:t>
            </a:r>
            <a:r>
              <a:rPr lang="en" sz="1100" b="1" dirty="0">
                <a:solidFill>
                  <a:schemeClr val="dk1"/>
                </a:solidFill>
                <a:latin typeface="Arial Narrow" panose="020B0606020202030204" pitchFamily="34" charset="0"/>
              </a:rPr>
              <a:t>alam 2 tahun terakhir </a:t>
            </a:r>
            <a:r>
              <a:rPr lang="en" sz="1100" dirty="0">
                <a:solidFill>
                  <a:schemeClr val="dk1"/>
                </a:solidFill>
                <a:latin typeface="Arial Narrow" panose="020B0606020202030204" pitchFamily="34" charset="0"/>
              </a:rPr>
              <a:t>perusahaan Ecommerce mampu </a:t>
            </a:r>
            <a:r>
              <a:rPr lang="en" sz="1100" b="1" dirty="0">
                <a:solidFill>
                  <a:schemeClr val="dk1"/>
                </a:solidFill>
                <a:latin typeface="Arial Narrow" panose="020B0606020202030204" pitchFamily="34" charset="0"/>
              </a:rPr>
              <a:t>meraup revenue total sebesar $</a:t>
            </a:r>
            <a:r>
              <a:rPr lang="en-ID" sz="1100" b="1" i="0" dirty="0">
                <a:solidFill>
                  <a:schemeClr val="tx1"/>
                </a:solidFill>
                <a:effectLst/>
                <a:latin typeface="Arial Narrow" panose="020B0606020202030204" pitchFamily="34" charset="0"/>
              </a:rPr>
              <a:t>13.18M</a:t>
            </a:r>
            <a:r>
              <a:rPr lang="en" sz="1100" b="1" dirty="0">
                <a:solidFill>
                  <a:schemeClr val="dk1"/>
                </a:solidFill>
                <a:latin typeface="Arial Narrow" panose="020B0606020202030204" pitchFamily="34" charset="0"/>
              </a:rPr>
              <a:t> </a:t>
            </a:r>
            <a:r>
              <a:rPr lang="en" sz="1100" dirty="0">
                <a:solidFill>
                  <a:schemeClr val="dk1"/>
                </a:solidFill>
                <a:latin typeface="Arial Narrow" panose="020B0606020202030204" pitchFamily="34" charset="0"/>
              </a:rPr>
              <a:t> atau </a:t>
            </a:r>
            <a:r>
              <a:rPr lang="en" sz="1100" b="1" dirty="0">
                <a:solidFill>
                  <a:schemeClr val="dk1"/>
                </a:solidFill>
                <a:latin typeface="Arial Narrow" panose="020B0606020202030204" pitchFamily="34" charset="0"/>
              </a:rPr>
              <a:t>mengalami peningkatan sebesar $</a:t>
            </a:r>
            <a:r>
              <a:rPr lang="en-ID" sz="1100" b="1" dirty="0">
                <a:solidFill>
                  <a:schemeClr val="tx1"/>
                </a:solidFill>
                <a:latin typeface="Arial Narrow" panose="020B0606020202030204" pitchFamily="34" charset="0"/>
              </a:rPr>
              <a:t>1.25</a:t>
            </a:r>
            <a:r>
              <a:rPr lang="en-ID" sz="1100" b="1" i="0" dirty="0">
                <a:solidFill>
                  <a:schemeClr val="tx1"/>
                </a:solidFill>
                <a:effectLst/>
                <a:latin typeface="Arial Narrow" panose="020B0606020202030204" pitchFamily="34" charset="0"/>
              </a:rPr>
              <a:t>M </a:t>
            </a:r>
            <a:r>
              <a:rPr lang="en-ID" sz="1100" b="0" i="0" dirty="0" err="1">
                <a:solidFill>
                  <a:schemeClr val="tx1"/>
                </a:solidFill>
                <a:effectLst/>
                <a:latin typeface="Arial Narrow" panose="020B0606020202030204" pitchFamily="34" charset="0"/>
              </a:rPr>
              <a:t>dari</a:t>
            </a:r>
            <a:r>
              <a:rPr lang="en-ID" sz="1100" b="0" i="0" dirty="0">
                <a:solidFill>
                  <a:schemeClr val="tx1"/>
                </a:solidFill>
                <a:effectLst/>
                <a:latin typeface="Arial Narrow" panose="020B0606020202030204" pitchFamily="34" charset="0"/>
              </a:rPr>
              <a:t> pada </a:t>
            </a:r>
            <a:r>
              <a:rPr lang="en-ID" sz="1100" b="0" i="0" dirty="0" err="1">
                <a:solidFill>
                  <a:schemeClr val="tx1"/>
                </a:solidFill>
                <a:effectLst/>
                <a:latin typeface="Arial Narrow" panose="020B0606020202030204" pitchFamily="34" charset="0"/>
              </a:rPr>
              <a:t>tahun</a:t>
            </a:r>
            <a:r>
              <a:rPr lang="en-ID" sz="1100" b="0" i="0" dirty="0">
                <a:solidFill>
                  <a:schemeClr val="tx1"/>
                </a:solidFill>
                <a:effectLst/>
                <a:latin typeface="Arial Narrow" panose="020B0606020202030204" pitchFamily="34" charset="0"/>
              </a:rPr>
              <a:t> </a:t>
            </a:r>
            <a:r>
              <a:rPr lang="en-ID" sz="1100" b="0" i="0" dirty="0" err="1">
                <a:solidFill>
                  <a:schemeClr val="tx1"/>
                </a:solidFill>
                <a:effectLst/>
                <a:latin typeface="Arial Narrow" panose="020B0606020202030204" pitchFamily="34" charset="0"/>
              </a:rPr>
              <a:t>sebelumnya</a:t>
            </a:r>
            <a:r>
              <a:rPr lang="en-ID" sz="1100" b="0" i="0" dirty="0">
                <a:solidFill>
                  <a:schemeClr val="tx1"/>
                </a:solidFill>
                <a:effectLst/>
                <a:latin typeface="Arial Narrow" panose="020B0606020202030204" pitchFamily="34" charset="0"/>
              </a:rPr>
              <a:t> 2017. </a:t>
            </a:r>
          </a:p>
          <a:p>
            <a:pPr marL="476250" lvl="0" algn="just" rtl="0">
              <a:lnSpc>
                <a:spcPct val="150000"/>
              </a:lnSpc>
              <a:spcBef>
                <a:spcPts val="0"/>
              </a:spcBef>
              <a:spcAft>
                <a:spcPts val="0"/>
              </a:spcAft>
              <a:buClr>
                <a:schemeClr val="dk1"/>
              </a:buClr>
              <a:buSzPts val="1500"/>
              <a:buAutoNum type="arabicPeriod"/>
            </a:pPr>
            <a:r>
              <a:rPr lang="en-ID" sz="1100" dirty="0" err="1">
                <a:solidFill>
                  <a:schemeClr val="tx1"/>
                </a:solidFill>
                <a:latin typeface="Arial Narrow" panose="020B0606020202030204" pitchFamily="34" charset="0"/>
              </a:rPr>
              <a:t>Seiring</a:t>
            </a:r>
            <a:r>
              <a:rPr lang="en-ID" sz="1100" dirty="0">
                <a:solidFill>
                  <a:schemeClr val="tx1"/>
                </a:solidFill>
                <a:latin typeface="Arial Narrow" panose="020B0606020202030204" pitchFamily="34" charset="0"/>
              </a:rPr>
              <a:t> </a:t>
            </a:r>
            <a:r>
              <a:rPr lang="en-ID" sz="1100" dirty="0" err="1">
                <a:solidFill>
                  <a:schemeClr val="tx1"/>
                </a:solidFill>
                <a:latin typeface="Arial Narrow" panose="020B0606020202030204" pitchFamily="34" charset="0"/>
              </a:rPr>
              <a:t>dengan</a:t>
            </a:r>
            <a:r>
              <a:rPr lang="en-ID" sz="1100" dirty="0">
                <a:solidFill>
                  <a:schemeClr val="tx1"/>
                </a:solidFill>
                <a:latin typeface="Arial Narrow" panose="020B0606020202030204" pitchFamily="34" charset="0"/>
              </a:rPr>
              <a:t> </a:t>
            </a:r>
            <a:r>
              <a:rPr lang="en-ID" sz="1100" dirty="0" err="1">
                <a:solidFill>
                  <a:schemeClr val="tx1"/>
                </a:solidFill>
                <a:latin typeface="Arial Narrow" panose="020B0606020202030204" pitchFamily="34" charset="0"/>
              </a:rPr>
              <a:t>meningkatnya</a:t>
            </a:r>
            <a:r>
              <a:rPr lang="en-ID" sz="1100" dirty="0">
                <a:solidFill>
                  <a:schemeClr val="tx1"/>
                </a:solidFill>
                <a:latin typeface="Arial Narrow" panose="020B0606020202030204" pitchFamily="34" charset="0"/>
              </a:rPr>
              <a:t> total revenue pada </a:t>
            </a:r>
            <a:r>
              <a:rPr lang="en-ID" sz="1100" dirty="0" err="1">
                <a:solidFill>
                  <a:schemeClr val="tx1"/>
                </a:solidFill>
                <a:latin typeface="Arial Narrow" panose="020B0606020202030204" pitchFamily="34" charset="0"/>
              </a:rPr>
              <a:t>setiap</a:t>
            </a:r>
            <a:r>
              <a:rPr lang="en-ID" sz="1100" dirty="0">
                <a:solidFill>
                  <a:schemeClr val="tx1"/>
                </a:solidFill>
                <a:latin typeface="Arial Narrow" panose="020B0606020202030204" pitchFamily="34" charset="0"/>
              </a:rPr>
              <a:t> </a:t>
            </a:r>
            <a:r>
              <a:rPr lang="en-ID" sz="1100" dirty="0" err="1">
                <a:solidFill>
                  <a:schemeClr val="tx1"/>
                </a:solidFill>
                <a:latin typeface="Arial Narrow" panose="020B0606020202030204" pitchFamily="34" charset="0"/>
              </a:rPr>
              <a:t>tahunnya</a:t>
            </a:r>
            <a:r>
              <a:rPr lang="en-ID" sz="1100" dirty="0">
                <a:solidFill>
                  <a:schemeClr val="tx1"/>
                </a:solidFill>
                <a:latin typeface="Arial Narrow" panose="020B0606020202030204" pitchFamily="34" charset="0"/>
              </a:rPr>
              <a:t>, </a:t>
            </a:r>
            <a:r>
              <a:rPr lang="en-ID" sz="1100" dirty="0" err="1">
                <a:solidFill>
                  <a:schemeClr val="tx1"/>
                </a:solidFill>
                <a:latin typeface="Arial Narrow" panose="020B0606020202030204" pitchFamily="34" charset="0"/>
              </a:rPr>
              <a:t>ini</a:t>
            </a:r>
            <a:r>
              <a:rPr lang="en-ID" sz="1100" dirty="0">
                <a:solidFill>
                  <a:schemeClr val="tx1"/>
                </a:solidFill>
                <a:latin typeface="Arial Narrow" panose="020B0606020202030204" pitchFamily="34" charset="0"/>
              </a:rPr>
              <a:t> </a:t>
            </a:r>
            <a:r>
              <a:rPr lang="en-ID" sz="1100" dirty="0" err="1">
                <a:solidFill>
                  <a:schemeClr val="tx1"/>
                </a:solidFill>
                <a:latin typeface="Arial Narrow" panose="020B0606020202030204" pitchFamily="34" charset="0"/>
              </a:rPr>
              <a:t>menyebabkan</a:t>
            </a:r>
            <a:r>
              <a:rPr lang="en-ID" sz="1100" dirty="0">
                <a:solidFill>
                  <a:schemeClr val="tx1"/>
                </a:solidFill>
                <a:latin typeface="Arial Narrow" panose="020B0606020202030204" pitchFamily="34" charset="0"/>
              </a:rPr>
              <a:t> </a:t>
            </a:r>
            <a:r>
              <a:rPr lang="en-ID" sz="1100" b="1" dirty="0">
                <a:solidFill>
                  <a:schemeClr val="tx1"/>
                </a:solidFill>
                <a:latin typeface="Arial Narrow" panose="020B0606020202030204" pitchFamily="34" charset="0"/>
              </a:rPr>
              <a:t>total </a:t>
            </a:r>
            <a:r>
              <a:rPr lang="en-ID" sz="1100" b="1" dirty="0" err="1">
                <a:solidFill>
                  <a:schemeClr val="tx1"/>
                </a:solidFill>
                <a:latin typeface="Arial Narrow" panose="020B0606020202030204" pitchFamily="34" charset="0"/>
              </a:rPr>
              <a:t>canceled</a:t>
            </a:r>
            <a:r>
              <a:rPr lang="en-ID" sz="1100" b="1" dirty="0">
                <a:solidFill>
                  <a:schemeClr val="tx1"/>
                </a:solidFill>
                <a:latin typeface="Arial Narrow" panose="020B0606020202030204" pitchFamily="34" charset="0"/>
              </a:rPr>
              <a:t> order juga </a:t>
            </a:r>
            <a:r>
              <a:rPr lang="en-ID" sz="1100" b="1" dirty="0" err="1">
                <a:solidFill>
                  <a:schemeClr val="tx1"/>
                </a:solidFill>
                <a:latin typeface="Arial Narrow" panose="020B0606020202030204" pitchFamily="34" charset="0"/>
              </a:rPr>
              <a:t>mengalami</a:t>
            </a:r>
            <a:r>
              <a:rPr lang="en-ID" sz="1100" b="1" dirty="0">
                <a:solidFill>
                  <a:schemeClr val="tx1"/>
                </a:solidFill>
                <a:latin typeface="Arial Narrow" panose="020B0606020202030204" pitchFamily="34" charset="0"/>
              </a:rPr>
              <a:t> </a:t>
            </a:r>
            <a:r>
              <a:rPr lang="en-ID" sz="1100" b="1" dirty="0" err="1">
                <a:solidFill>
                  <a:schemeClr val="tx1"/>
                </a:solidFill>
                <a:latin typeface="Arial Narrow" panose="020B0606020202030204" pitchFamily="34" charset="0"/>
              </a:rPr>
              <a:t>peningkatan</a:t>
            </a:r>
            <a:r>
              <a:rPr lang="en-ID" sz="1100" b="1" dirty="0">
                <a:solidFill>
                  <a:schemeClr val="tx1"/>
                </a:solidFill>
                <a:latin typeface="Arial Narrow" panose="020B0606020202030204" pitchFamily="34" charset="0"/>
              </a:rPr>
              <a:t> pada </a:t>
            </a:r>
            <a:r>
              <a:rPr lang="en-ID" sz="1100" b="1" dirty="0" err="1">
                <a:solidFill>
                  <a:schemeClr val="tx1"/>
                </a:solidFill>
                <a:latin typeface="Arial Narrow" panose="020B0606020202030204" pitchFamily="34" charset="0"/>
              </a:rPr>
              <a:t>setiap</a:t>
            </a:r>
            <a:r>
              <a:rPr lang="en-ID" sz="1100" b="1" dirty="0">
                <a:solidFill>
                  <a:schemeClr val="tx1"/>
                </a:solidFill>
                <a:latin typeface="Arial Narrow" panose="020B0606020202030204" pitchFamily="34" charset="0"/>
              </a:rPr>
              <a:t> </a:t>
            </a:r>
            <a:r>
              <a:rPr lang="en-ID" sz="1100" b="1" dirty="0" err="1">
                <a:solidFill>
                  <a:schemeClr val="tx1"/>
                </a:solidFill>
                <a:latin typeface="Arial Narrow" panose="020B0606020202030204" pitchFamily="34" charset="0"/>
              </a:rPr>
              <a:t>tahunnya</a:t>
            </a:r>
            <a:r>
              <a:rPr lang="en-ID" sz="1100" dirty="0">
                <a:solidFill>
                  <a:schemeClr val="tx1"/>
                </a:solidFill>
                <a:latin typeface="Arial Narrow" panose="020B0606020202030204" pitchFamily="34" charset="0"/>
              </a:rPr>
              <a:t>. </a:t>
            </a:r>
            <a:r>
              <a:rPr lang="en-ID" sz="1100" dirty="0" err="1">
                <a:solidFill>
                  <a:schemeClr val="tx1"/>
                </a:solidFill>
                <a:latin typeface="Arial Narrow" panose="020B0606020202030204" pitchFamily="34" charset="0"/>
              </a:rPr>
              <a:t>Dalam</a:t>
            </a:r>
            <a:r>
              <a:rPr lang="en-ID" sz="1100" dirty="0">
                <a:solidFill>
                  <a:schemeClr val="tx1"/>
                </a:solidFill>
                <a:latin typeface="Arial Narrow" panose="020B0606020202030204" pitchFamily="34" charset="0"/>
              </a:rPr>
              <a:t> </a:t>
            </a:r>
            <a:r>
              <a:rPr lang="en-ID" sz="1100" b="1" dirty="0">
                <a:solidFill>
                  <a:schemeClr val="tx1"/>
                </a:solidFill>
                <a:latin typeface="Arial Narrow" panose="020B0606020202030204" pitchFamily="34" charset="0"/>
              </a:rPr>
              <a:t>dua </a:t>
            </a:r>
            <a:r>
              <a:rPr lang="en-ID" sz="1100" b="1" dirty="0" err="1">
                <a:solidFill>
                  <a:schemeClr val="tx1"/>
                </a:solidFill>
                <a:latin typeface="Arial Narrow" panose="020B0606020202030204" pitchFamily="34" charset="0"/>
              </a:rPr>
              <a:t>tahun</a:t>
            </a:r>
            <a:r>
              <a:rPr lang="en-ID" sz="1100" b="1" dirty="0">
                <a:solidFill>
                  <a:schemeClr val="tx1"/>
                </a:solidFill>
                <a:latin typeface="Arial Narrow" panose="020B0606020202030204" pitchFamily="34" charset="0"/>
              </a:rPr>
              <a:t> </a:t>
            </a:r>
            <a:r>
              <a:rPr lang="en-ID" sz="1100" b="1" dirty="0" err="1">
                <a:solidFill>
                  <a:schemeClr val="tx1"/>
                </a:solidFill>
                <a:latin typeface="Arial Narrow" panose="020B0606020202030204" pitchFamily="34" charset="0"/>
              </a:rPr>
              <a:t>terakhir</a:t>
            </a:r>
            <a:r>
              <a:rPr lang="en-ID" sz="1100" b="1" dirty="0">
                <a:solidFill>
                  <a:schemeClr val="tx1"/>
                </a:solidFill>
                <a:latin typeface="Arial Narrow" panose="020B0606020202030204" pitchFamily="34" charset="0"/>
              </a:rPr>
              <a:t> </a:t>
            </a:r>
            <a:r>
              <a:rPr lang="en-ID" sz="1100" dirty="0" err="1">
                <a:solidFill>
                  <a:schemeClr val="tx1"/>
                </a:solidFill>
                <a:latin typeface="Arial Narrow" panose="020B0606020202030204" pitchFamily="34" charset="0"/>
              </a:rPr>
              <a:t>jumlah</a:t>
            </a:r>
            <a:r>
              <a:rPr lang="en-ID" sz="1100" dirty="0">
                <a:solidFill>
                  <a:schemeClr val="tx1"/>
                </a:solidFill>
                <a:latin typeface="Arial Narrow" panose="020B0606020202030204" pitchFamily="34" charset="0"/>
              </a:rPr>
              <a:t> </a:t>
            </a:r>
            <a:r>
              <a:rPr lang="en-ID" sz="1100" b="1" dirty="0">
                <a:solidFill>
                  <a:schemeClr val="tx1"/>
                </a:solidFill>
                <a:latin typeface="Arial Narrow" panose="020B0606020202030204" pitchFamily="34" charset="0"/>
              </a:rPr>
              <a:t>order </a:t>
            </a:r>
            <a:r>
              <a:rPr lang="en-ID" sz="1100" b="1" dirty="0" err="1">
                <a:solidFill>
                  <a:schemeClr val="tx1"/>
                </a:solidFill>
                <a:latin typeface="Arial Narrow" panose="020B0606020202030204" pitchFamily="34" charset="0"/>
              </a:rPr>
              <a:t>canceled</a:t>
            </a:r>
            <a:r>
              <a:rPr lang="en-ID" sz="1100" b="1" dirty="0">
                <a:solidFill>
                  <a:schemeClr val="tx1"/>
                </a:solidFill>
                <a:latin typeface="Arial Narrow" panose="020B0606020202030204" pitchFamily="34" charset="0"/>
              </a:rPr>
              <a:t> </a:t>
            </a:r>
            <a:r>
              <a:rPr lang="en-ID" sz="1100" b="1" dirty="0" err="1">
                <a:solidFill>
                  <a:schemeClr val="tx1"/>
                </a:solidFill>
                <a:latin typeface="Arial Narrow" panose="020B0606020202030204" pitchFamily="34" charset="0"/>
              </a:rPr>
              <a:t>telah</a:t>
            </a:r>
            <a:r>
              <a:rPr lang="en-ID" sz="1100" b="1" dirty="0">
                <a:solidFill>
                  <a:schemeClr val="tx1"/>
                </a:solidFill>
                <a:latin typeface="Arial Narrow" panose="020B0606020202030204" pitchFamily="34" charset="0"/>
              </a:rPr>
              <a:t> </a:t>
            </a:r>
            <a:r>
              <a:rPr lang="en-ID" sz="1100" b="1" dirty="0" err="1">
                <a:solidFill>
                  <a:schemeClr val="tx1"/>
                </a:solidFill>
                <a:latin typeface="Arial Narrow" panose="020B0606020202030204" pitchFamily="34" charset="0"/>
              </a:rPr>
              <a:t>mencapai</a:t>
            </a:r>
            <a:r>
              <a:rPr lang="en-ID" sz="1100" b="1" dirty="0">
                <a:solidFill>
                  <a:schemeClr val="tx1"/>
                </a:solidFill>
                <a:latin typeface="Arial Narrow" panose="020B0606020202030204" pitchFamily="34" charset="0"/>
              </a:rPr>
              <a:t> 527 </a:t>
            </a:r>
            <a:r>
              <a:rPr lang="en-ID" sz="1100" b="1" dirty="0" err="1">
                <a:solidFill>
                  <a:schemeClr val="tx1"/>
                </a:solidFill>
                <a:latin typeface="Arial Narrow" panose="020B0606020202030204" pitchFamily="34" charset="0"/>
              </a:rPr>
              <a:t>kasus</a:t>
            </a:r>
            <a:r>
              <a:rPr lang="en-ID" sz="1100" dirty="0">
                <a:solidFill>
                  <a:schemeClr val="tx1"/>
                </a:solidFill>
                <a:latin typeface="Arial Narrow" panose="020B0606020202030204" pitchFamily="34" charset="0"/>
              </a:rPr>
              <a:t>. Total </a:t>
            </a:r>
            <a:r>
              <a:rPr lang="en-ID" sz="1100" dirty="0" err="1">
                <a:solidFill>
                  <a:schemeClr val="tx1"/>
                </a:solidFill>
                <a:latin typeface="Arial Narrow" panose="020B0606020202030204" pitchFamily="34" charset="0"/>
              </a:rPr>
              <a:t>canceled</a:t>
            </a:r>
            <a:r>
              <a:rPr lang="en-ID" sz="1100" dirty="0">
                <a:solidFill>
                  <a:schemeClr val="tx1"/>
                </a:solidFill>
                <a:latin typeface="Arial Narrow" panose="020B0606020202030204" pitchFamily="34" charset="0"/>
              </a:rPr>
              <a:t> </a:t>
            </a:r>
            <a:r>
              <a:rPr lang="en-ID" sz="1100" b="1" dirty="0">
                <a:solidFill>
                  <a:schemeClr val="tx1"/>
                </a:solidFill>
                <a:latin typeface="Arial Narrow" panose="020B0606020202030204" pitchFamily="34" charset="0"/>
              </a:rPr>
              <a:t>order </a:t>
            </a:r>
            <a:r>
              <a:rPr lang="en-ID" sz="1100" b="1" dirty="0" err="1">
                <a:solidFill>
                  <a:schemeClr val="tx1"/>
                </a:solidFill>
                <a:latin typeface="Arial Narrow" panose="020B0606020202030204" pitchFamily="34" charset="0"/>
              </a:rPr>
              <a:t>tertinggi</a:t>
            </a:r>
            <a:r>
              <a:rPr lang="en-ID" sz="1100" b="1" dirty="0">
                <a:solidFill>
                  <a:schemeClr val="tx1"/>
                </a:solidFill>
                <a:latin typeface="Arial Narrow" panose="020B0606020202030204" pitchFamily="34" charset="0"/>
              </a:rPr>
              <a:t> </a:t>
            </a:r>
            <a:r>
              <a:rPr lang="en-ID" sz="1100" b="1" dirty="0" err="1">
                <a:solidFill>
                  <a:schemeClr val="tx1"/>
                </a:solidFill>
                <a:latin typeface="Arial Narrow" panose="020B0606020202030204" pitchFamily="34" charset="0"/>
              </a:rPr>
              <a:t>dialami</a:t>
            </a:r>
            <a:r>
              <a:rPr lang="en-ID" sz="1100" b="1" dirty="0">
                <a:solidFill>
                  <a:schemeClr val="tx1"/>
                </a:solidFill>
                <a:latin typeface="Arial Narrow" panose="020B0606020202030204" pitchFamily="34" charset="0"/>
              </a:rPr>
              <a:t> pada </a:t>
            </a:r>
            <a:r>
              <a:rPr lang="en-ID" sz="1100" b="1" dirty="0" err="1">
                <a:solidFill>
                  <a:schemeClr val="tx1"/>
                </a:solidFill>
                <a:latin typeface="Arial Narrow" panose="020B0606020202030204" pitchFamily="34" charset="0"/>
              </a:rPr>
              <a:t>tahun</a:t>
            </a:r>
            <a:r>
              <a:rPr lang="en-ID" sz="1100" b="1" dirty="0">
                <a:solidFill>
                  <a:schemeClr val="tx1"/>
                </a:solidFill>
                <a:latin typeface="Arial Narrow" panose="020B0606020202030204" pitchFamily="34" charset="0"/>
              </a:rPr>
              <a:t> 2018 </a:t>
            </a:r>
            <a:r>
              <a:rPr lang="en-ID" sz="1100" dirty="0" err="1">
                <a:solidFill>
                  <a:schemeClr val="tx1"/>
                </a:solidFill>
                <a:latin typeface="Arial Narrow" panose="020B0606020202030204" pitchFamily="34" charset="0"/>
              </a:rPr>
              <a:t>yakni</a:t>
            </a:r>
            <a:r>
              <a:rPr lang="en-ID" sz="1100" dirty="0">
                <a:solidFill>
                  <a:schemeClr val="tx1"/>
                </a:solidFill>
                <a:latin typeface="Arial Narrow" panose="020B0606020202030204" pitchFamily="34" charset="0"/>
              </a:rPr>
              <a:t> </a:t>
            </a:r>
            <a:r>
              <a:rPr lang="en-ID" sz="1100" dirty="0" err="1">
                <a:solidFill>
                  <a:schemeClr val="tx1"/>
                </a:solidFill>
                <a:latin typeface="Arial Narrow" panose="020B0606020202030204" pitchFamily="34" charset="0"/>
              </a:rPr>
              <a:t>sebesar</a:t>
            </a:r>
            <a:r>
              <a:rPr lang="en-ID" sz="1100" dirty="0">
                <a:solidFill>
                  <a:schemeClr val="tx1"/>
                </a:solidFill>
                <a:latin typeface="Arial Narrow" panose="020B0606020202030204" pitchFamily="34" charset="0"/>
              </a:rPr>
              <a:t> </a:t>
            </a:r>
            <a:r>
              <a:rPr lang="en-ID" sz="1100" b="1" dirty="0">
                <a:solidFill>
                  <a:schemeClr val="tx1"/>
                </a:solidFill>
                <a:latin typeface="Arial Narrow" panose="020B0606020202030204" pitchFamily="34" charset="0"/>
              </a:rPr>
              <a:t>280 </a:t>
            </a:r>
            <a:r>
              <a:rPr lang="en-ID" sz="1100" b="1" dirty="0" err="1">
                <a:solidFill>
                  <a:schemeClr val="tx1"/>
                </a:solidFill>
                <a:latin typeface="Arial Narrow" panose="020B0606020202030204" pitchFamily="34" charset="0"/>
              </a:rPr>
              <a:t>kasus</a:t>
            </a:r>
            <a:r>
              <a:rPr lang="en-ID" sz="1100" b="1" dirty="0">
                <a:solidFill>
                  <a:schemeClr val="tx1"/>
                </a:solidFill>
                <a:latin typeface="Arial Narrow" panose="020B0606020202030204" pitchFamily="34" charset="0"/>
              </a:rPr>
              <a:t> (</a:t>
            </a:r>
            <a:r>
              <a:rPr lang="en-ID" sz="1100" b="1" dirty="0" err="1">
                <a:solidFill>
                  <a:schemeClr val="tx1"/>
                </a:solidFill>
                <a:latin typeface="Arial Narrow" panose="020B0606020202030204" pitchFamily="34" charset="0"/>
              </a:rPr>
              <a:t>meningkat</a:t>
            </a:r>
            <a:r>
              <a:rPr lang="en-ID" sz="1100" b="1" dirty="0">
                <a:solidFill>
                  <a:schemeClr val="tx1"/>
                </a:solidFill>
                <a:latin typeface="Arial Narrow" panose="020B0606020202030204" pitchFamily="34" charset="0"/>
              </a:rPr>
              <a:t> 33 </a:t>
            </a:r>
            <a:r>
              <a:rPr lang="en-ID" sz="1100" b="1" dirty="0" err="1">
                <a:solidFill>
                  <a:schemeClr val="tx1"/>
                </a:solidFill>
                <a:latin typeface="Arial Narrow" panose="020B0606020202030204" pitchFamily="34" charset="0"/>
              </a:rPr>
              <a:t>kasus</a:t>
            </a:r>
            <a:r>
              <a:rPr lang="en-ID" sz="1100" b="1" dirty="0">
                <a:solidFill>
                  <a:schemeClr val="tx1"/>
                </a:solidFill>
                <a:latin typeface="Arial Narrow" panose="020B0606020202030204" pitchFamily="34" charset="0"/>
              </a:rPr>
              <a:t> </a:t>
            </a:r>
            <a:r>
              <a:rPr lang="en-ID" sz="1100" b="1" dirty="0" err="1">
                <a:solidFill>
                  <a:schemeClr val="tx1"/>
                </a:solidFill>
                <a:latin typeface="Arial Narrow" panose="020B0606020202030204" pitchFamily="34" charset="0"/>
              </a:rPr>
              <a:t>dari</a:t>
            </a:r>
            <a:r>
              <a:rPr lang="en-ID" sz="1100" b="1" dirty="0">
                <a:solidFill>
                  <a:schemeClr val="tx1"/>
                </a:solidFill>
                <a:latin typeface="Arial Narrow" panose="020B0606020202030204" pitchFamily="34" charset="0"/>
              </a:rPr>
              <a:t> </a:t>
            </a:r>
            <a:r>
              <a:rPr lang="en-ID" sz="1100" b="1" dirty="0" err="1">
                <a:solidFill>
                  <a:schemeClr val="tx1"/>
                </a:solidFill>
                <a:latin typeface="Arial Narrow" panose="020B0606020202030204" pitchFamily="34" charset="0"/>
              </a:rPr>
              <a:t>tahun</a:t>
            </a:r>
            <a:r>
              <a:rPr lang="en-ID" sz="1100" b="1" dirty="0">
                <a:solidFill>
                  <a:schemeClr val="tx1"/>
                </a:solidFill>
                <a:latin typeface="Arial Narrow" panose="020B0606020202030204" pitchFamily="34" charset="0"/>
              </a:rPr>
              <a:t> 2017).</a:t>
            </a:r>
          </a:p>
          <a:p>
            <a:pPr marL="476250" lvl="0" algn="just" rtl="0">
              <a:lnSpc>
                <a:spcPct val="150000"/>
              </a:lnSpc>
              <a:spcBef>
                <a:spcPts val="0"/>
              </a:spcBef>
              <a:spcAft>
                <a:spcPts val="0"/>
              </a:spcAft>
              <a:buClr>
                <a:schemeClr val="dk1"/>
              </a:buClr>
              <a:buSzPts val="1500"/>
              <a:buAutoNum type="arabicPeriod"/>
            </a:pPr>
            <a:endParaRPr lang="en-US" sz="1100" b="1" dirty="0">
              <a:solidFill>
                <a:schemeClr val="dk1"/>
              </a:solidFill>
            </a:endParaRPr>
          </a:p>
        </p:txBody>
      </p:sp>
    </p:spTree>
    <p:extLst>
      <p:ext uri="{BB962C8B-B14F-4D97-AF65-F5344CB8AC3E}">
        <p14:creationId xmlns:p14="http://schemas.microsoft.com/office/powerpoint/2010/main" val="842117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070F091-A412-64C3-AC9F-54D8BC4601B7}"/>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6BB1C511-DE06-124B-BCA6-B911F2C94021}"/>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pic>
        <p:nvPicPr>
          <p:cNvPr id="4" name="Picture 3">
            <a:extLst>
              <a:ext uri="{FF2B5EF4-FFF2-40B4-BE49-F238E27FC236}">
                <a16:creationId xmlns:a16="http://schemas.microsoft.com/office/drawing/2014/main" id="{88390E60-5A78-FA10-36B5-F2B38552BD31}"/>
              </a:ext>
            </a:extLst>
          </p:cNvPr>
          <p:cNvPicPr>
            <a:picLocks noChangeAspect="1"/>
          </p:cNvPicPr>
          <p:nvPr/>
        </p:nvPicPr>
        <p:blipFill>
          <a:blip r:embed="rId3"/>
          <a:stretch>
            <a:fillRect/>
          </a:stretch>
        </p:blipFill>
        <p:spPr>
          <a:xfrm>
            <a:off x="4869186" y="703790"/>
            <a:ext cx="3845405" cy="2035803"/>
          </a:xfrm>
          <a:prstGeom prst="rect">
            <a:avLst/>
          </a:prstGeom>
        </p:spPr>
      </p:pic>
      <p:pic>
        <p:nvPicPr>
          <p:cNvPr id="6" name="Picture 5">
            <a:extLst>
              <a:ext uri="{FF2B5EF4-FFF2-40B4-BE49-F238E27FC236}">
                <a16:creationId xmlns:a16="http://schemas.microsoft.com/office/drawing/2014/main" id="{C15D9516-8712-EDAB-8457-796E4A151CE9}"/>
              </a:ext>
            </a:extLst>
          </p:cNvPr>
          <p:cNvPicPr>
            <a:picLocks noChangeAspect="1"/>
          </p:cNvPicPr>
          <p:nvPr/>
        </p:nvPicPr>
        <p:blipFill>
          <a:blip r:embed="rId4"/>
          <a:stretch>
            <a:fillRect/>
          </a:stretch>
        </p:blipFill>
        <p:spPr>
          <a:xfrm>
            <a:off x="311700" y="687461"/>
            <a:ext cx="3845408" cy="2035804"/>
          </a:xfrm>
          <a:prstGeom prst="rect">
            <a:avLst/>
          </a:prstGeom>
        </p:spPr>
      </p:pic>
      <p:sp>
        <p:nvSpPr>
          <p:cNvPr id="7" name="Google Shape;56;p13">
            <a:extLst>
              <a:ext uri="{FF2B5EF4-FFF2-40B4-BE49-F238E27FC236}">
                <a16:creationId xmlns:a16="http://schemas.microsoft.com/office/drawing/2014/main" id="{6F14766D-F271-7BD4-7007-FCA8621676A6}"/>
              </a:ext>
            </a:extLst>
          </p:cNvPr>
          <p:cNvSpPr txBox="1">
            <a:spLocks noGrp="1"/>
          </p:cNvSpPr>
          <p:nvPr>
            <p:ph type="body" idx="1"/>
          </p:nvPr>
        </p:nvSpPr>
        <p:spPr>
          <a:xfrm>
            <a:off x="63225" y="2824843"/>
            <a:ext cx="9017549" cy="2220685"/>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Clr>
                <a:schemeClr val="dk1"/>
              </a:buClr>
              <a:buSzPts val="1500"/>
              <a:buChar char="●"/>
            </a:pPr>
            <a:r>
              <a:rPr lang="en-US" sz="1000" b="1" dirty="0">
                <a:solidFill>
                  <a:schemeClr val="dk1"/>
                </a:solidFill>
                <a:latin typeface="Arial" panose="020B0604020202020204" pitchFamily="34" charset="0"/>
                <a:cs typeface="Arial" panose="020B0604020202020204" pitchFamily="34" charset="0"/>
              </a:rPr>
              <a:t>INSIGHT BISNIS</a:t>
            </a:r>
          </a:p>
          <a:p>
            <a:pPr marL="476250" lvl="0" algn="just" rtl="0">
              <a:lnSpc>
                <a:spcPct val="150000"/>
              </a:lnSpc>
              <a:spcBef>
                <a:spcPts val="0"/>
              </a:spcBef>
              <a:spcAft>
                <a:spcPts val="0"/>
              </a:spcAft>
              <a:buClr>
                <a:schemeClr val="dk1"/>
              </a:buClr>
              <a:buSzPts val="1500"/>
              <a:buAutoNum type="arabicPeriod"/>
            </a:pPr>
            <a:r>
              <a:rPr lang="en-ID" sz="1000" dirty="0" err="1">
                <a:solidFill>
                  <a:schemeClr val="tx1"/>
                </a:solidFill>
                <a:latin typeface="Arial" panose="020B0604020202020204" pitchFamily="34" charset="0"/>
                <a:cs typeface="Arial" panose="020B0604020202020204" pitchFamily="34" charset="0"/>
              </a:rPr>
              <a:t>Dalam</a:t>
            </a:r>
            <a:r>
              <a:rPr lang="en-ID" sz="1000" dirty="0">
                <a:solidFill>
                  <a:schemeClr val="tx1"/>
                </a:solidFill>
                <a:latin typeface="Arial" panose="020B0604020202020204" pitchFamily="34" charset="0"/>
                <a:cs typeface="Arial" panose="020B0604020202020204" pitchFamily="34" charset="0"/>
              </a:rPr>
              <a:t> 2 </a:t>
            </a:r>
            <a:r>
              <a:rPr lang="en-ID" sz="1000" dirty="0" err="1">
                <a:solidFill>
                  <a:schemeClr val="tx1"/>
                </a:solidFill>
                <a:latin typeface="Arial" panose="020B0604020202020204" pitchFamily="34" charset="0"/>
                <a:cs typeface="Arial" panose="020B0604020202020204" pitchFamily="34" charset="0"/>
              </a:rPr>
              <a:t>tahun</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terakhir</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yakni</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tahun</a:t>
            </a:r>
            <a:r>
              <a:rPr lang="en-ID" sz="1000" dirty="0">
                <a:solidFill>
                  <a:schemeClr val="tx1"/>
                </a:solidFill>
                <a:latin typeface="Arial" panose="020B0604020202020204" pitchFamily="34" charset="0"/>
                <a:cs typeface="Arial" panose="020B0604020202020204" pitchFamily="34" charset="0"/>
              </a:rPr>
              <a:t> 2017 dan 2018 </a:t>
            </a:r>
            <a:r>
              <a:rPr lang="en-ID" sz="1000" b="1" dirty="0">
                <a:solidFill>
                  <a:schemeClr val="tx1"/>
                </a:solidFill>
                <a:latin typeface="Arial" panose="020B0604020202020204" pitchFamily="34" charset="0"/>
                <a:cs typeface="Arial" panose="020B0604020202020204" pitchFamily="34" charset="0"/>
              </a:rPr>
              <a:t>Top 3 product category name </a:t>
            </a:r>
            <a:r>
              <a:rPr lang="en-ID" sz="1000" dirty="0">
                <a:solidFill>
                  <a:schemeClr val="tx1"/>
                </a:solidFill>
                <a:latin typeface="Arial" panose="020B0604020202020204" pitchFamily="34" charset="0"/>
                <a:cs typeface="Arial" panose="020B0604020202020204" pitchFamily="34" charset="0"/>
              </a:rPr>
              <a:t>yang </a:t>
            </a:r>
            <a:r>
              <a:rPr lang="en-ID" sz="1000" b="1" dirty="0" err="1">
                <a:solidFill>
                  <a:schemeClr val="tx1"/>
                </a:solidFill>
                <a:latin typeface="Arial" panose="020B0604020202020204" pitchFamily="34" charset="0"/>
                <a:cs typeface="Arial" panose="020B0604020202020204" pitchFamily="34" charset="0"/>
              </a:rPr>
              <a:t>menghasilkan</a:t>
            </a:r>
            <a:r>
              <a:rPr lang="en-ID" sz="1000" b="1" dirty="0">
                <a:solidFill>
                  <a:schemeClr val="tx1"/>
                </a:solidFill>
                <a:latin typeface="Arial" panose="020B0604020202020204" pitchFamily="34" charset="0"/>
                <a:cs typeface="Arial" panose="020B0604020202020204" pitchFamily="34" charset="0"/>
              </a:rPr>
              <a:t> revenue </a:t>
            </a:r>
            <a:r>
              <a:rPr lang="en-ID" sz="1000" b="1" dirty="0" err="1">
                <a:solidFill>
                  <a:schemeClr val="tx1"/>
                </a:solidFill>
                <a:latin typeface="Arial" panose="020B0604020202020204" pitchFamily="34" charset="0"/>
                <a:cs typeface="Arial" panose="020B0604020202020204" pitchFamily="34" charset="0"/>
              </a:rPr>
              <a:t>tertinggi</a:t>
            </a:r>
            <a:r>
              <a:rPr lang="en-ID" sz="1000" b="1"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diduduki</a:t>
            </a:r>
            <a:r>
              <a:rPr lang="en-ID" sz="1000" dirty="0">
                <a:solidFill>
                  <a:schemeClr val="tx1"/>
                </a:solidFill>
                <a:latin typeface="Arial" panose="020B0604020202020204" pitchFamily="34" charset="0"/>
                <a:cs typeface="Arial" panose="020B0604020202020204" pitchFamily="34" charset="0"/>
              </a:rPr>
              <a:t> oleh product category </a:t>
            </a:r>
            <a:r>
              <a:rPr lang="en-ID" sz="1000" b="1" i="0" dirty="0" err="1">
                <a:solidFill>
                  <a:schemeClr val="tx1"/>
                </a:solidFill>
                <a:effectLst/>
                <a:latin typeface="Arial" panose="020B0604020202020204" pitchFamily="34" charset="0"/>
                <a:cs typeface="Arial" panose="020B0604020202020204" pitchFamily="34" charset="0"/>
              </a:rPr>
              <a:t>bed_bath_table</a:t>
            </a:r>
            <a:r>
              <a:rPr lang="en-ID" sz="1000" b="1"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watches_gifts</a:t>
            </a:r>
            <a:r>
              <a:rPr lang="en-ID" sz="1000" b="1" i="0" dirty="0">
                <a:solidFill>
                  <a:schemeClr val="tx1"/>
                </a:solidFill>
                <a:effectLst/>
                <a:latin typeface="Arial" panose="020B0604020202020204" pitchFamily="34" charset="0"/>
                <a:cs typeface="Arial" panose="020B0604020202020204" pitchFamily="34" charset="0"/>
              </a:rPr>
              <a:t>, dan </a:t>
            </a:r>
            <a:r>
              <a:rPr lang="en-ID" sz="1000" b="1" i="0" dirty="0" err="1">
                <a:solidFill>
                  <a:schemeClr val="tx1"/>
                </a:solidFill>
                <a:effectLst/>
                <a:latin typeface="Arial" panose="020B0604020202020204" pitchFamily="34" charset="0"/>
                <a:cs typeface="Arial" panose="020B0604020202020204" pitchFamily="34" charset="0"/>
              </a:rPr>
              <a:t>health_beauty</a:t>
            </a:r>
            <a:r>
              <a:rPr lang="en-ID" sz="1000" b="1"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Ketiga</a:t>
            </a:r>
            <a:r>
              <a:rPr lang="en-ID" sz="1000" b="1"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kategori</a:t>
            </a:r>
            <a:r>
              <a:rPr lang="en-ID" sz="1000" b="1"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tersebut</a:t>
            </a:r>
            <a:r>
              <a:rPr lang="en-ID" sz="1000" b="1"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dalam</a:t>
            </a:r>
            <a:r>
              <a:rPr lang="en-ID" sz="1000" b="1" i="0" dirty="0">
                <a:solidFill>
                  <a:schemeClr val="tx1"/>
                </a:solidFill>
                <a:effectLst/>
                <a:latin typeface="Arial" panose="020B0604020202020204" pitchFamily="34" charset="0"/>
                <a:cs typeface="Arial" panose="020B0604020202020204" pitchFamily="34" charset="0"/>
              </a:rPr>
              <a:t> 2 </a:t>
            </a:r>
            <a:r>
              <a:rPr lang="en-ID" sz="1000" b="1" i="0" dirty="0" err="1">
                <a:solidFill>
                  <a:schemeClr val="tx1"/>
                </a:solidFill>
                <a:effectLst/>
                <a:latin typeface="Arial" panose="020B0604020202020204" pitchFamily="34" charset="0"/>
                <a:cs typeface="Arial" panose="020B0604020202020204" pitchFamily="34" charset="0"/>
              </a:rPr>
              <a:t>tahun</a:t>
            </a:r>
            <a:r>
              <a:rPr lang="en-ID" sz="1000" b="1"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terakhir</a:t>
            </a:r>
            <a:r>
              <a:rPr lang="en-ID" sz="1000" b="1"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selalu</a:t>
            </a:r>
            <a:r>
              <a:rPr lang="en-ID" sz="1000" b="1"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masuk</a:t>
            </a:r>
            <a:r>
              <a:rPr lang="en-ID" sz="1000" b="1"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dalam</a:t>
            </a:r>
            <a:r>
              <a:rPr lang="en-ID" sz="1000" b="1" i="0" dirty="0">
                <a:solidFill>
                  <a:schemeClr val="tx1"/>
                </a:solidFill>
                <a:effectLst/>
                <a:latin typeface="Arial" panose="020B0604020202020204" pitchFamily="34" charset="0"/>
                <a:cs typeface="Arial" panose="020B0604020202020204" pitchFamily="34" charset="0"/>
              </a:rPr>
              <a:t> top 3 product </a:t>
            </a:r>
            <a:r>
              <a:rPr lang="en-ID" sz="1000" b="1" i="0" dirty="0" err="1">
                <a:solidFill>
                  <a:schemeClr val="tx1"/>
                </a:solidFill>
                <a:effectLst/>
                <a:latin typeface="Arial" panose="020B0604020202020204" pitchFamily="34" charset="0"/>
                <a:cs typeface="Arial" panose="020B0604020202020204" pitchFamily="34" charset="0"/>
              </a:rPr>
              <a:t>penghasil</a:t>
            </a:r>
            <a:r>
              <a:rPr lang="en-ID" sz="1000" b="1" i="0" dirty="0">
                <a:solidFill>
                  <a:schemeClr val="tx1"/>
                </a:solidFill>
                <a:effectLst/>
                <a:latin typeface="Arial" panose="020B0604020202020204" pitchFamily="34" charset="0"/>
                <a:cs typeface="Arial" panose="020B0604020202020204" pitchFamily="34" charset="0"/>
              </a:rPr>
              <a:t> revenue </a:t>
            </a:r>
            <a:r>
              <a:rPr lang="en-ID" sz="1000" b="1" i="0" dirty="0" err="1">
                <a:solidFill>
                  <a:schemeClr val="tx1"/>
                </a:solidFill>
                <a:effectLst/>
                <a:latin typeface="Arial" panose="020B0604020202020204" pitchFamily="34" charset="0"/>
                <a:cs typeface="Arial" panose="020B0604020202020204" pitchFamily="34" charset="0"/>
              </a:rPr>
              <a:t>tertinggi</a:t>
            </a:r>
            <a:r>
              <a:rPr lang="en-ID" sz="1000" b="0" i="0" dirty="0">
                <a:solidFill>
                  <a:schemeClr val="tx1"/>
                </a:solidFill>
                <a:effectLst/>
                <a:latin typeface="Arial" panose="020B0604020202020204" pitchFamily="34" charset="0"/>
                <a:cs typeface="Arial" panose="020B0604020202020204" pitchFamily="34" charset="0"/>
              </a:rPr>
              <a:t>, </a:t>
            </a:r>
            <a:r>
              <a:rPr lang="en-ID" sz="1000" b="0" i="0" dirty="0" err="1">
                <a:solidFill>
                  <a:schemeClr val="tx1"/>
                </a:solidFill>
                <a:effectLst/>
                <a:latin typeface="Arial" panose="020B0604020202020204" pitchFamily="34" charset="0"/>
                <a:cs typeface="Arial" panose="020B0604020202020204" pitchFamily="34" charset="0"/>
              </a:rPr>
              <a:t>ini</a:t>
            </a:r>
            <a:r>
              <a:rPr lang="en-ID" sz="1000" b="0" i="0" dirty="0">
                <a:solidFill>
                  <a:schemeClr val="tx1"/>
                </a:solidFill>
                <a:effectLst/>
                <a:latin typeface="Arial" panose="020B0604020202020204" pitchFamily="34" charset="0"/>
                <a:cs typeface="Arial" panose="020B0604020202020204" pitchFamily="34" charset="0"/>
              </a:rPr>
              <a:t> </a:t>
            </a:r>
            <a:r>
              <a:rPr lang="en-ID" sz="1000" b="0" i="0" dirty="0" err="1">
                <a:solidFill>
                  <a:schemeClr val="tx1"/>
                </a:solidFill>
                <a:effectLst/>
                <a:latin typeface="Arial" panose="020B0604020202020204" pitchFamily="34" charset="0"/>
                <a:cs typeface="Arial" panose="020B0604020202020204" pitchFamily="34" charset="0"/>
              </a:rPr>
              <a:t>menandakan</a:t>
            </a:r>
            <a:r>
              <a:rPr lang="en-ID" sz="1000" b="0" i="0" dirty="0">
                <a:solidFill>
                  <a:schemeClr val="tx1"/>
                </a:solidFill>
                <a:effectLst/>
                <a:latin typeface="Arial" panose="020B0604020202020204" pitchFamily="34" charset="0"/>
                <a:cs typeface="Arial" panose="020B0604020202020204" pitchFamily="34" charset="0"/>
              </a:rPr>
              <a:t> </a:t>
            </a:r>
            <a:r>
              <a:rPr lang="en-ID" sz="1000" b="0" i="0" dirty="0" err="1">
                <a:solidFill>
                  <a:schemeClr val="tx1"/>
                </a:solidFill>
                <a:effectLst/>
                <a:latin typeface="Arial" panose="020B0604020202020204" pitchFamily="34" charset="0"/>
                <a:cs typeface="Arial" panose="020B0604020202020204" pitchFamily="34" charset="0"/>
              </a:rPr>
              <a:t>bahwa</a:t>
            </a:r>
            <a:r>
              <a:rPr lang="en-ID" sz="1000" b="0"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ketiga</a:t>
            </a:r>
            <a:r>
              <a:rPr lang="en-ID" sz="1000" b="1" i="0" dirty="0">
                <a:solidFill>
                  <a:schemeClr val="tx1"/>
                </a:solidFill>
                <a:effectLst/>
                <a:latin typeface="Arial" panose="020B0604020202020204" pitchFamily="34" charset="0"/>
                <a:cs typeface="Arial" panose="020B0604020202020204" pitchFamily="34" charset="0"/>
              </a:rPr>
              <a:t> product </a:t>
            </a:r>
            <a:r>
              <a:rPr lang="en-ID" sz="1000" b="1" i="0" dirty="0" err="1">
                <a:solidFill>
                  <a:schemeClr val="tx1"/>
                </a:solidFill>
                <a:effectLst/>
                <a:latin typeface="Arial" panose="020B0604020202020204" pitchFamily="34" charset="0"/>
                <a:cs typeface="Arial" panose="020B0604020202020204" pitchFamily="34" charset="0"/>
              </a:rPr>
              <a:t>tersebut</a:t>
            </a:r>
            <a:r>
              <a:rPr lang="en-ID" sz="1000" b="1"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memiliki</a:t>
            </a:r>
            <a:r>
              <a:rPr lang="en-ID" sz="1000" b="1" i="0" dirty="0">
                <a:solidFill>
                  <a:schemeClr val="tx1"/>
                </a:solidFill>
                <a:effectLst/>
                <a:latin typeface="Arial" panose="020B0604020202020204" pitchFamily="34" charset="0"/>
                <a:cs typeface="Arial" panose="020B0604020202020204" pitchFamily="34" charset="0"/>
              </a:rPr>
              <a:t> </a:t>
            </a:r>
            <a:r>
              <a:rPr lang="en-ID" sz="1000" b="1" i="0" dirty="0" err="1">
                <a:solidFill>
                  <a:schemeClr val="tx1"/>
                </a:solidFill>
                <a:effectLst/>
                <a:latin typeface="Arial" panose="020B0604020202020204" pitchFamily="34" charset="0"/>
                <a:cs typeface="Arial" panose="020B0604020202020204" pitchFamily="34" charset="0"/>
              </a:rPr>
              <a:t>performa</a:t>
            </a:r>
            <a:r>
              <a:rPr lang="en-ID" sz="1000" b="1" i="0" dirty="0">
                <a:solidFill>
                  <a:schemeClr val="tx1"/>
                </a:solidFill>
                <a:effectLst/>
                <a:latin typeface="Arial" panose="020B0604020202020204" pitchFamily="34" charset="0"/>
                <a:cs typeface="Arial" panose="020B0604020202020204" pitchFamily="34" charset="0"/>
              </a:rPr>
              <a:t> yang </a:t>
            </a:r>
            <a:r>
              <a:rPr lang="en-ID" sz="1000" b="1" i="0" dirty="0" err="1">
                <a:solidFill>
                  <a:schemeClr val="tx1"/>
                </a:solidFill>
                <a:effectLst/>
                <a:latin typeface="Arial" panose="020B0604020202020204" pitchFamily="34" charset="0"/>
                <a:cs typeface="Arial" panose="020B0604020202020204" pitchFamily="34" charset="0"/>
              </a:rPr>
              <a:t>baik</a:t>
            </a:r>
            <a:r>
              <a:rPr lang="en-ID" sz="1000" b="1"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dalam</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hal</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kualitas</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harga</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maupun</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permintaan</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Ketiga</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produk</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tersebut</a:t>
            </a:r>
            <a:r>
              <a:rPr lang="en-ID" sz="1000" dirty="0">
                <a:solidFill>
                  <a:schemeClr val="tx1"/>
                </a:solidFill>
                <a:latin typeface="Arial" panose="020B0604020202020204" pitchFamily="34" charset="0"/>
                <a:cs typeface="Arial" panose="020B0604020202020204" pitchFamily="34" charset="0"/>
              </a:rPr>
              <a:t> </a:t>
            </a:r>
            <a:r>
              <a:rPr lang="en-ID" sz="1000" b="1" dirty="0" err="1">
                <a:solidFill>
                  <a:schemeClr val="tx1"/>
                </a:solidFill>
                <a:latin typeface="Arial" panose="020B0604020202020204" pitchFamily="34" charset="0"/>
                <a:cs typeface="Arial" panose="020B0604020202020204" pitchFamily="34" charset="0"/>
              </a:rPr>
              <a:t>bisa</a:t>
            </a:r>
            <a:r>
              <a:rPr lang="en-ID" sz="1000" b="1" dirty="0">
                <a:solidFill>
                  <a:schemeClr val="tx1"/>
                </a:solidFill>
                <a:latin typeface="Arial" panose="020B0604020202020204" pitchFamily="34" charset="0"/>
                <a:cs typeface="Arial" panose="020B0604020202020204" pitchFamily="34" charset="0"/>
              </a:rPr>
              <a:t> </a:t>
            </a:r>
            <a:r>
              <a:rPr lang="en-ID" sz="1000" b="1" dirty="0" err="1">
                <a:solidFill>
                  <a:schemeClr val="tx1"/>
                </a:solidFill>
                <a:latin typeface="Arial" panose="020B0604020202020204" pitchFamily="34" charset="0"/>
                <a:cs typeface="Arial" panose="020B0604020202020204" pitchFamily="34" charset="0"/>
              </a:rPr>
              <a:t>dijadikan</a:t>
            </a:r>
            <a:r>
              <a:rPr lang="en-ID" sz="1000" b="1" dirty="0">
                <a:solidFill>
                  <a:schemeClr val="tx1"/>
                </a:solidFill>
                <a:latin typeface="Arial" panose="020B0604020202020204" pitchFamily="34" charset="0"/>
                <a:cs typeface="Arial" panose="020B0604020202020204" pitchFamily="34" charset="0"/>
              </a:rPr>
              <a:t> </a:t>
            </a:r>
            <a:r>
              <a:rPr lang="en-ID" sz="1000" b="1" dirty="0" err="1">
                <a:solidFill>
                  <a:schemeClr val="tx1"/>
                </a:solidFill>
                <a:latin typeface="Arial" panose="020B0604020202020204" pitchFamily="34" charset="0"/>
                <a:cs typeface="Arial" panose="020B0604020202020204" pitchFamily="34" charset="0"/>
              </a:rPr>
              <a:t>sebuah</a:t>
            </a:r>
            <a:r>
              <a:rPr lang="en-ID" sz="1000" b="1" dirty="0">
                <a:solidFill>
                  <a:schemeClr val="tx1"/>
                </a:solidFill>
                <a:latin typeface="Arial" panose="020B0604020202020204" pitchFamily="34" charset="0"/>
                <a:cs typeface="Arial" panose="020B0604020202020204" pitchFamily="34" charset="0"/>
              </a:rPr>
              <a:t> product </a:t>
            </a:r>
            <a:r>
              <a:rPr lang="en-ID" sz="1000" b="1" dirty="0" err="1">
                <a:solidFill>
                  <a:schemeClr val="tx1"/>
                </a:solidFill>
                <a:latin typeface="Arial" panose="020B0604020202020204" pitchFamily="34" charset="0"/>
                <a:cs typeface="Arial" panose="020B0604020202020204" pitchFamily="34" charset="0"/>
              </a:rPr>
              <a:t>prioritas</a:t>
            </a:r>
            <a:r>
              <a:rPr lang="en-ID" sz="1000" b="1" dirty="0">
                <a:solidFill>
                  <a:schemeClr val="tx1"/>
                </a:solidFill>
                <a:latin typeface="Arial" panose="020B0604020202020204" pitchFamily="34" charset="0"/>
                <a:cs typeface="Arial" panose="020B0604020202020204" pitchFamily="34" charset="0"/>
              </a:rPr>
              <a:t> oleh </a:t>
            </a:r>
            <a:r>
              <a:rPr lang="en-ID" sz="1000" b="1" dirty="0" err="1">
                <a:solidFill>
                  <a:schemeClr val="tx1"/>
                </a:solidFill>
                <a:latin typeface="Arial" panose="020B0604020202020204" pitchFamily="34" charset="0"/>
                <a:cs typeface="Arial" panose="020B0604020202020204" pitchFamily="34" charset="0"/>
              </a:rPr>
              <a:t>perusahaan</a:t>
            </a:r>
            <a:r>
              <a:rPr lang="en-ID" sz="1000" b="1" dirty="0">
                <a:solidFill>
                  <a:schemeClr val="tx1"/>
                </a:solidFill>
                <a:latin typeface="Arial" panose="020B0604020202020204" pitchFamily="34" charset="0"/>
                <a:cs typeface="Arial" panose="020B0604020202020204" pitchFamily="34" charset="0"/>
              </a:rPr>
              <a:t> Ecommerce </a:t>
            </a:r>
            <a:r>
              <a:rPr lang="en-ID" sz="1000" dirty="0" err="1">
                <a:solidFill>
                  <a:schemeClr val="tx1"/>
                </a:solidFill>
                <a:latin typeface="Arial" panose="020B0604020202020204" pitchFamily="34" charset="0"/>
                <a:cs typeface="Arial" panose="020B0604020202020204" pitchFamily="34" charset="0"/>
              </a:rPr>
              <a:t>baik</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dari</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prioritas</a:t>
            </a:r>
            <a:r>
              <a:rPr lang="en-ID" sz="1000" dirty="0">
                <a:solidFill>
                  <a:schemeClr val="tx1"/>
                </a:solidFill>
                <a:latin typeface="Arial" panose="020B0604020202020204" pitchFamily="34" charset="0"/>
                <a:cs typeface="Arial" panose="020B0604020202020204" pitchFamily="34" charset="0"/>
              </a:rPr>
              <a:t> promo, </a:t>
            </a:r>
            <a:r>
              <a:rPr lang="en-ID" sz="1000" dirty="0" err="1">
                <a:solidFill>
                  <a:schemeClr val="tx1"/>
                </a:solidFill>
                <a:latin typeface="Arial" panose="020B0604020202020204" pitchFamily="34" charset="0"/>
                <a:cs typeface="Arial" panose="020B0604020202020204" pitchFamily="34" charset="0"/>
              </a:rPr>
              <a:t>iklan</a:t>
            </a:r>
            <a:r>
              <a:rPr lang="en-ID" sz="1000" dirty="0">
                <a:solidFill>
                  <a:schemeClr val="tx1"/>
                </a:solidFill>
                <a:latin typeface="Arial" panose="020B0604020202020204" pitchFamily="34" charset="0"/>
                <a:cs typeface="Arial" panose="020B0604020202020204" pitchFamily="34" charset="0"/>
              </a:rPr>
              <a:t>, dan lain-lain agar </a:t>
            </a:r>
            <a:r>
              <a:rPr lang="en-ID" sz="1000" dirty="0" err="1">
                <a:solidFill>
                  <a:schemeClr val="tx1"/>
                </a:solidFill>
                <a:latin typeface="Arial" panose="020B0604020202020204" pitchFamily="34" charset="0"/>
                <a:cs typeface="Arial" panose="020B0604020202020204" pitchFamily="34" charset="0"/>
              </a:rPr>
              <a:t>pendapatan</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perusahaan</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semakin</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meningkat</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setiap</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tahunnya</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terutama</a:t>
            </a:r>
            <a:r>
              <a:rPr lang="en-ID" sz="1000" dirty="0">
                <a:solidFill>
                  <a:schemeClr val="tx1"/>
                </a:solidFill>
                <a:latin typeface="Arial" panose="020B0604020202020204" pitchFamily="34" charset="0"/>
                <a:cs typeface="Arial" panose="020B0604020202020204" pitchFamily="34" charset="0"/>
              </a:rPr>
              <a:t> pada </a:t>
            </a:r>
            <a:r>
              <a:rPr lang="en-ID" sz="1000" dirty="0" err="1">
                <a:solidFill>
                  <a:schemeClr val="tx1"/>
                </a:solidFill>
                <a:latin typeface="Arial" panose="020B0604020202020204" pitchFamily="34" charset="0"/>
                <a:cs typeface="Arial" panose="020B0604020202020204" pitchFamily="34" charset="0"/>
              </a:rPr>
              <a:t>ketiga</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kategori</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tersebut</a:t>
            </a:r>
            <a:r>
              <a:rPr lang="en-ID" sz="1000" dirty="0">
                <a:solidFill>
                  <a:schemeClr val="tx1"/>
                </a:solidFill>
                <a:latin typeface="Arial" panose="020B0604020202020204" pitchFamily="34" charset="0"/>
                <a:cs typeface="Arial" panose="020B0604020202020204" pitchFamily="34" charset="0"/>
              </a:rPr>
              <a:t>.</a:t>
            </a:r>
            <a:endParaRPr lang="en-ID" sz="1000" b="0" i="0" dirty="0">
              <a:solidFill>
                <a:schemeClr val="tx1"/>
              </a:solidFill>
              <a:effectLst/>
              <a:latin typeface="Arial" panose="020B0604020202020204" pitchFamily="34" charset="0"/>
              <a:cs typeface="Arial" panose="020B0604020202020204" pitchFamily="34" charset="0"/>
            </a:endParaRPr>
          </a:p>
          <a:p>
            <a:pPr marL="476250" lvl="0" algn="just" rtl="0">
              <a:lnSpc>
                <a:spcPct val="150000"/>
              </a:lnSpc>
              <a:spcBef>
                <a:spcPts val="0"/>
              </a:spcBef>
              <a:spcAft>
                <a:spcPts val="0"/>
              </a:spcAft>
              <a:buClr>
                <a:schemeClr val="dk1"/>
              </a:buClr>
              <a:buSzPts val="1500"/>
              <a:buAutoNum type="arabicPeriod"/>
            </a:pPr>
            <a:r>
              <a:rPr lang="en-ID" sz="1000" dirty="0" err="1">
                <a:solidFill>
                  <a:schemeClr val="tx1"/>
                </a:solidFill>
                <a:latin typeface="Arial" panose="020B0604020202020204" pitchFamily="34" charset="0"/>
                <a:cs typeface="Arial" panose="020B0604020202020204" pitchFamily="34" charset="0"/>
              </a:rPr>
              <a:t>Dalam</a:t>
            </a:r>
            <a:r>
              <a:rPr lang="en-ID" sz="1000" dirty="0">
                <a:solidFill>
                  <a:schemeClr val="tx1"/>
                </a:solidFill>
                <a:latin typeface="Arial" panose="020B0604020202020204" pitchFamily="34" charset="0"/>
                <a:cs typeface="Arial" panose="020B0604020202020204" pitchFamily="34" charset="0"/>
              </a:rPr>
              <a:t> 2 </a:t>
            </a:r>
            <a:r>
              <a:rPr lang="en-ID" sz="1000" dirty="0" err="1">
                <a:solidFill>
                  <a:schemeClr val="tx1"/>
                </a:solidFill>
                <a:latin typeface="Arial" panose="020B0604020202020204" pitchFamily="34" charset="0"/>
                <a:cs typeface="Arial" panose="020B0604020202020204" pitchFamily="34" charset="0"/>
              </a:rPr>
              <a:t>tahun</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terakhir</a:t>
            </a:r>
            <a:r>
              <a:rPr lang="en-ID" sz="1000" dirty="0">
                <a:solidFill>
                  <a:schemeClr val="tx1"/>
                </a:solidFill>
                <a:latin typeface="Arial" panose="020B0604020202020204" pitchFamily="34" charset="0"/>
                <a:cs typeface="Arial" panose="020B0604020202020204" pitchFamily="34" charset="0"/>
              </a:rPr>
              <a:t>, </a:t>
            </a:r>
            <a:r>
              <a:rPr lang="en-ID" sz="1000" b="1" dirty="0">
                <a:solidFill>
                  <a:schemeClr val="tx1"/>
                </a:solidFill>
                <a:latin typeface="Arial" panose="020B0604020202020204" pitchFamily="34" charset="0"/>
                <a:cs typeface="Arial" panose="020B0604020202020204" pitchFamily="34" charset="0"/>
              </a:rPr>
              <a:t>product category housewares dan computers accessories </a:t>
            </a:r>
            <a:r>
              <a:rPr lang="en-ID" sz="1000" b="1" dirty="0" err="1">
                <a:solidFill>
                  <a:schemeClr val="tx1"/>
                </a:solidFill>
                <a:latin typeface="Arial" panose="020B0604020202020204" pitchFamily="34" charset="0"/>
                <a:cs typeface="Arial" panose="020B0604020202020204" pitchFamily="34" charset="0"/>
              </a:rPr>
              <a:t>selalu</a:t>
            </a:r>
            <a:r>
              <a:rPr lang="en-ID" sz="1000" b="1" dirty="0">
                <a:solidFill>
                  <a:schemeClr val="tx1"/>
                </a:solidFill>
                <a:latin typeface="Arial" panose="020B0604020202020204" pitchFamily="34" charset="0"/>
                <a:cs typeface="Arial" panose="020B0604020202020204" pitchFamily="34" charset="0"/>
              </a:rPr>
              <a:t> </a:t>
            </a:r>
            <a:r>
              <a:rPr lang="en-ID" sz="1000" b="1" dirty="0" err="1">
                <a:solidFill>
                  <a:schemeClr val="tx1"/>
                </a:solidFill>
                <a:latin typeface="Arial" panose="020B0604020202020204" pitchFamily="34" charset="0"/>
                <a:cs typeface="Arial" panose="020B0604020202020204" pitchFamily="34" charset="0"/>
              </a:rPr>
              <a:t>masuk</a:t>
            </a:r>
            <a:r>
              <a:rPr lang="en-ID" sz="1000" b="1" dirty="0">
                <a:solidFill>
                  <a:schemeClr val="tx1"/>
                </a:solidFill>
                <a:latin typeface="Arial" panose="020B0604020202020204" pitchFamily="34" charset="0"/>
                <a:cs typeface="Arial" panose="020B0604020202020204" pitchFamily="34" charset="0"/>
              </a:rPr>
              <a:t> </a:t>
            </a:r>
            <a:r>
              <a:rPr lang="en-ID" sz="1000" b="1" dirty="0" err="1">
                <a:solidFill>
                  <a:schemeClr val="tx1"/>
                </a:solidFill>
                <a:latin typeface="Arial" panose="020B0604020202020204" pitchFamily="34" charset="0"/>
                <a:cs typeface="Arial" panose="020B0604020202020204" pitchFamily="34" charset="0"/>
              </a:rPr>
              <a:t>dalam</a:t>
            </a:r>
            <a:r>
              <a:rPr lang="en-ID" sz="1000" b="1" dirty="0">
                <a:solidFill>
                  <a:schemeClr val="tx1"/>
                </a:solidFill>
                <a:latin typeface="Arial" panose="020B0604020202020204" pitchFamily="34" charset="0"/>
                <a:cs typeface="Arial" panose="020B0604020202020204" pitchFamily="34" charset="0"/>
              </a:rPr>
              <a:t> top 3 product yang </a:t>
            </a:r>
            <a:r>
              <a:rPr lang="en-ID" sz="1000" b="1" dirty="0" err="1">
                <a:solidFill>
                  <a:schemeClr val="tx1"/>
                </a:solidFill>
                <a:latin typeface="Arial" panose="020B0604020202020204" pitchFamily="34" charset="0"/>
                <a:cs typeface="Arial" panose="020B0604020202020204" pitchFamily="34" charset="0"/>
              </a:rPr>
              <a:t>mengalami</a:t>
            </a:r>
            <a:r>
              <a:rPr lang="en-ID" sz="1000" b="1" dirty="0">
                <a:solidFill>
                  <a:schemeClr val="tx1"/>
                </a:solidFill>
                <a:latin typeface="Arial" panose="020B0604020202020204" pitchFamily="34" charset="0"/>
                <a:cs typeface="Arial" panose="020B0604020202020204" pitchFamily="34" charset="0"/>
              </a:rPr>
              <a:t> cancel order </a:t>
            </a:r>
            <a:r>
              <a:rPr lang="en-ID" sz="1000" b="1" dirty="0" err="1">
                <a:solidFill>
                  <a:schemeClr val="tx1"/>
                </a:solidFill>
                <a:latin typeface="Arial" panose="020B0604020202020204" pitchFamily="34" charset="0"/>
                <a:cs typeface="Arial" panose="020B0604020202020204" pitchFamily="34" charset="0"/>
              </a:rPr>
              <a:t>terbanyak</a:t>
            </a:r>
            <a:r>
              <a:rPr lang="en-ID" sz="1000" b="1"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ini</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menjadi</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sebuah</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sinyal</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bahwa</a:t>
            </a:r>
            <a:r>
              <a:rPr lang="en-ID" sz="1000" dirty="0">
                <a:solidFill>
                  <a:schemeClr val="tx1"/>
                </a:solidFill>
                <a:latin typeface="Arial" panose="020B0604020202020204" pitchFamily="34" charset="0"/>
                <a:cs typeface="Arial" panose="020B0604020202020204" pitchFamily="34" charset="0"/>
              </a:rPr>
              <a:t> </a:t>
            </a:r>
            <a:r>
              <a:rPr lang="en-ID" sz="1000" b="1" dirty="0">
                <a:solidFill>
                  <a:schemeClr val="tx1"/>
                </a:solidFill>
                <a:latin typeface="Arial" panose="020B0604020202020204" pitchFamily="34" charset="0"/>
                <a:cs typeface="Arial" panose="020B0604020202020204" pitchFamily="34" charset="0"/>
              </a:rPr>
              <a:t>product category housewares dan computers accessories</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mengalami</a:t>
            </a:r>
            <a:r>
              <a:rPr lang="en-ID" sz="1000" dirty="0">
                <a:solidFill>
                  <a:schemeClr val="tx1"/>
                </a:solidFill>
                <a:latin typeface="Arial" panose="020B0604020202020204" pitchFamily="34" charset="0"/>
                <a:cs typeface="Arial" panose="020B0604020202020204" pitchFamily="34" charset="0"/>
              </a:rPr>
              <a:t> </a:t>
            </a:r>
            <a:r>
              <a:rPr lang="en-ID" sz="1000" b="1" dirty="0" err="1">
                <a:solidFill>
                  <a:schemeClr val="tx1"/>
                </a:solidFill>
                <a:latin typeface="Arial" panose="020B0604020202020204" pitchFamily="34" charset="0"/>
                <a:cs typeface="Arial" panose="020B0604020202020204" pitchFamily="34" charset="0"/>
              </a:rPr>
              <a:t>masalah</a:t>
            </a:r>
            <a:r>
              <a:rPr lang="en-ID" sz="1000" b="1" dirty="0">
                <a:solidFill>
                  <a:schemeClr val="tx1"/>
                </a:solidFill>
                <a:latin typeface="Arial" panose="020B0604020202020204" pitchFamily="34" charset="0"/>
                <a:cs typeface="Arial" panose="020B0604020202020204" pitchFamily="34" charset="0"/>
              </a:rPr>
              <a:t> yang </a:t>
            </a:r>
            <a:r>
              <a:rPr lang="en-ID" sz="1000" b="1" dirty="0" err="1">
                <a:solidFill>
                  <a:schemeClr val="tx1"/>
                </a:solidFill>
                <a:latin typeface="Arial" panose="020B0604020202020204" pitchFamily="34" charset="0"/>
                <a:cs typeface="Arial" panose="020B0604020202020204" pitchFamily="34" charset="0"/>
              </a:rPr>
              <a:t>cukup</a:t>
            </a:r>
            <a:r>
              <a:rPr lang="en-ID" sz="1000" b="1" dirty="0">
                <a:solidFill>
                  <a:schemeClr val="tx1"/>
                </a:solidFill>
                <a:latin typeface="Arial" panose="020B0604020202020204" pitchFamily="34" charset="0"/>
                <a:cs typeface="Arial" panose="020B0604020202020204" pitchFamily="34" charset="0"/>
              </a:rPr>
              <a:t> </a:t>
            </a:r>
            <a:r>
              <a:rPr lang="en-ID" sz="1000" b="1" dirty="0" err="1">
                <a:solidFill>
                  <a:schemeClr val="tx1"/>
                </a:solidFill>
                <a:latin typeface="Arial" panose="020B0604020202020204" pitchFamily="34" charset="0"/>
                <a:cs typeface="Arial" panose="020B0604020202020204" pitchFamily="34" charset="0"/>
              </a:rPr>
              <a:t>serius</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sehingga</a:t>
            </a:r>
            <a:r>
              <a:rPr lang="en-ID" sz="1000" dirty="0">
                <a:solidFill>
                  <a:schemeClr val="tx1"/>
                </a:solidFill>
                <a:latin typeface="Arial" panose="020B0604020202020204" pitchFamily="34" charset="0"/>
                <a:cs typeface="Arial" panose="020B0604020202020204" pitchFamily="34" charset="0"/>
              </a:rPr>
              <a:t> </a:t>
            </a:r>
            <a:r>
              <a:rPr lang="en-ID" sz="1000" dirty="0" err="1">
                <a:solidFill>
                  <a:schemeClr val="tx1"/>
                </a:solidFill>
                <a:latin typeface="Arial" panose="020B0604020202020204" pitchFamily="34" charset="0"/>
                <a:cs typeface="Arial" panose="020B0604020202020204" pitchFamily="34" charset="0"/>
              </a:rPr>
              <a:t>menyebabkan</a:t>
            </a:r>
            <a:r>
              <a:rPr lang="en-ID" sz="1000" dirty="0">
                <a:solidFill>
                  <a:schemeClr val="tx1"/>
                </a:solidFill>
                <a:latin typeface="Arial" panose="020B0604020202020204" pitchFamily="34" charset="0"/>
                <a:cs typeface="Arial" panose="020B0604020202020204" pitchFamily="34" charset="0"/>
              </a:rPr>
              <a:t> product </a:t>
            </a:r>
            <a:r>
              <a:rPr lang="en-ID" sz="1000" dirty="0" err="1">
                <a:solidFill>
                  <a:schemeClr val="tx1"/>
                </a:solidFill>
                <a:latin typeface="Arial" panose="020B0604020202020204" pitchFamily="34" charset="0"/>
                <a:cs typeface="Arial" panose="020B0604020202020204" pitchFamily="34" charset="0"/>
              </a:rPr>
              <a:t>tersebut</a:t>
            </a:r>
            <a:r>
              <a:rPr lang="en-ID" sz="1000" dirty="0">
                <a:solidFill>
                  <a:schemeClr val="tx1"/>
                </a:solidFill>
                <a:latin typeface="Arial" panose="020B0604020202020204" pitchFamily="34" charset="0"/>
                <a:cs typeface="Arial" panose="020B0604020202020204" pitchFamily="34" charset="0"/>
              </a:rPr>
              <a:t> </a:t>
            </a:r>
            <a:r>
              <a:rPr lang="en-ID" sz="1000" b="1" dirty="0" err="1">
                <a:solidFill>
                  <a:schemeClr val="tx1"/>
                </a:solidFill>
                <a:latin typeface="Arial" panose="020B0604020202020204" pitchFamily="34" charset="0"/>
                <a:cs typeface="Arial" panose="020B0604020202020204" pitchFamily="34" charset="0"/>
              </a:rPr>
              <a:t>mengalami</a:t>
            </a:r>
            <a:r>
              <a:rPr lang="en-ID" sz="1000" b="1" dirty="0">
                <a:solidFill>
                  <a:schemeClr val="tx1"/>
                </a:solidFill>
                <a:latin typeface="Arial" panose="020B0604020202020204" pitchFamily="34" charset="0"/>
                <a:cs typeface="Arial" panose="020B0604020202020204" pitchFamily="34" charset="0"/>
              </a:rPr>
              <a:t> </a:t>
            </a:r>
            <a:r>
              <a:rPr lang="en-ID" sz="1000" b="1" dirty="0" err="1">
                <a:solidFill>
                  <a:schemeClr val="tx1"/>
                </a:solidFill>
                <a:latin typeface="Arial" panose="020B0604020202020204" pitchFamily="34" charset="0"/>
                <a:cs typeface="Arial" panose="020B0604020202020204" pitchFamily="34" charset="0"/>
              </a:rPr>
              <a:t>jumlah</a:t>
            </a:r>
            <a:r>
              <a:rPr lang="en-ID" sz="1000" b="1" dirty="0">
                <a:solidFill>
                  <a:schemeClr val="tx1"/>
                </a:solidFill>
                <a:latin typeface="Arial" panose="020B0604020202020204" pitchFamily="34" charset="0"/>
                <a:cs typeface="Arial" panose="020B0604020202020204" pitchFamily="34" charset="0"/>
              </a:rPr>
              <a:t> cancel order </a:t>
            </a:r>
            <a:r>
              <a:rPr lang="en-ID" sz="1000" b="1" dirty="0" err="1">
                <a:solidFill>
                  <a:schemeClr val="tx1"/>
                </a:solidFill>
                <a:latin typeface="Arial" panose="020B0604020202020204" pitchFamily="34" charset="0"/>
                <a:cs typeface="Arial" panose="020B0604020202020204" pitchFamily="34" charset="0"/>
              </a:rPr>
              <a:t>terbanyak</a:t>
            </a:r>
            <a:r>
              <a:rPr lang="en-ID" sz="1000" b="1" dirty="0">
                <a:solidFill>
                  <a:schemeClr val="tx1"/>
                </a:solidFill>
                <a:latin typeface="Arial" panose="020B0604020202020204" pitchFamily="34" charset="0"/>
                <a:cs typeface="Arial" panose="020B0604020202020204" pitchFamily="34" charset="0"/>
              </a:rPr>
              <a:t> </a:t>
            </a:r>
            <a:r>
              <a:rPr lang="en-ID" sz="1000" b="1" dirty="0" err="1">
                <a:solidFill>
                  <a:schemeClr val="tx1"/>
                </a:solidFill>
                <a:latin typeface="Arial" panose="020B0604020202020204" pitchFamily="34" charset="0"/>
                <a:cs typeface="Arial" panose="020B0604020202020204" pitchFamily="34" charset="0"/>
              </a:rPr>
              <a:t>setiap</a:t>
            </a:r>
            <a:r>
              <a:rPr lang="en-ID" sz="1000" b="1" dirty="0">
                <a:solidFill>
                  <a:schemeClr val="tx1"/>
                </a:solidFill>
                <a:latin typeface="Arial" panose="020B0604020202020204" pitchFamily="34" charset="0"/>
                <a:cs typeface="Arial" panose="020B0604020202020204" pitchFamily="34" charset="0"/>
              </a:rPr>
              <a:t> </a:t>
            </a:r>
            <a:r>
              <a:rPr lang="en-ID" sz="1000" b="1" dirty="0" err="1">
                <a:solidFill>
                  <a:schemeClr val="tx1"/>
                </a:solidFill>
                <a:latin typeface="Arial" panose="020B0604020202020204" pitchFamily="34" charset="0"/>
                <a:cs typeface="Arial" panose="020B0604020202020204" pitchFamily="34" charset="0"/>
              </a:rPr>
              <a:t>tahunnya</a:t>
            </a:r>
            <a:r>
              <a:rPr lang="en-ID" sz="1000" b="1" dirty="0">
                <a:solidFill>
                  <a:schemeClr val="tx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167718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04B18CD-DADF-8988-87F9-0772D015EBD0}"/>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E8EEE4BD-27EE-CB58-5F88-5303E9900108}"/>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5" name="Google Shape;55;p13">
            <a:extLst>
              <a:ext uri="{FF2B5EF4-FFF2-40B4-BE49-F238E27FC236}">
                <a16:creationId xmlns:a16="http://schemas.microsoft.com/office/drawing/2014/main" id="{018FFDEE-CCF9-A959-5952-7EFFB7440306}"/>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hlinkClick r:id="rId3"/>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5" name="Picture 4">
            <a:extLst>
              <a:ext uri="{FF2B5EF4-FFF2-40B4-BE49-F238E27FC236}">
                <a16:creationId xmlns:a16="http://schemas.microsoft.com/office/drawing/2014/main" id="{CC79F295-93CB-8421-BD6F-1C68B43673AB}"/>
              </a:ext>
            </a:extLst>
          </p:cNvPr>
          <p:cNvPicPr>
            <a:picLocks noChangeAspect="1"/>
          </p:cNvPicPr>
          <p:nvPr/>
        </p:nvPicPr>
        <p:blipFill>
          <a:blip r:embed="rId4"/>
          <a:stretch>
            <a:fillRect/>
          </a:stretch>
        </p:blipFill>
        <p:spPr>
          <a:xfrm>
            <a:off x="1320889" y="1221315"/>
            <a:ext cx="6670221" cy="3485545"/>
          </a:xfrm>
          <a:prstGeom prst="rect">
            <a:avLst/>
          </a:prstGeom>
        </p:spPr>
      </p:pic>
      <p:sp>
        <p:nvSpPr>
          <p:cNvPr id="6" name="Google Shape;55;p13">
            <a:extLst>
              <a:ext uri="{FF2B5EF4-FFF2-40B4-BE49-F238E27FC236}">
                <a16:creationId xmlns:a16="http://schemas.microsoft.com/office/drawing/2014/main" id="{83BA9B23-1D4B-B038-A07A-283B65FC7237}"/>
              </a:ext>
            </a:extLst>
          </p:cNvPr>
          <p:cNvSpPr txBox="1"/>
          <p:nvPr/>
        </p:nvSpPr>
        <p:spPr>
          <a:xfrm>
            <a:off x="122463" y="756102"/>
            <a:ext cx="5494566" cy="400079"/>
          </a:xfrm>
          <a:prstGeom prst="rect">
            <a:avLst/>
          </a:prstGeom>
          <a:noFill/>
          <a:ln>
            <a:noFill/>
          </a:ln>
        </p:spPr>
        <p:txBody>
          <a:bodyPr spcFirstLastPara="1" wrap="square" lIns="91425" tIns="91425" rIns="91425" bIns="91425" anchor="t" anchorCtr="0">
            <a:spAutoFit/>
          </a:bodyPr>
          <a:lstStyle/>
          <a:p>
            <a:pPr marL="285750" lvl="0" indent="-285750" algn="just" rtl="0">
              <a:lnSpc>
                <a:spcPct val="100000"/>
              </a:lnSpc>
              <a:spcBef>
                <a:spcPts val="0"/>
              </a:spcBef>
              <a:spcAft>
                <a:spcPts val="0"/>
              </a:spcAft>
              <a:buFont typeface="Wingdings" panose="05000000000000000000" pitchFamily="2" charset="2"/>
              <a:buChar char="q"/>
            </a:pPr>
            <a:r>
              <a:rPr lang="en-US" b="1" dirty="0" err="1">
                <a:solidFill>
                  <a:schemeClr val="dk1"/>
                </a:solidFill>
              </a:rPr>
              <a:t>Tabel</a:t>
            </a:r>
            <a:r>
              <a:rPr lang="en-US" b="1" dirty="0">
                <a:solidFill>
                  <a:schemeClr val="dk1"/>
                </a:solidFill>
              </a:rPr>
              <a:t> Hasil Analysis of Annual Payment Type Usage</a:t>
            </a:r>
            <a:endParaRPr b="1" dirty="0">
              <a:solidFill>
                <a:schemeClr val="dk1"/>
              </a:solidFill>
            </a:endParaRPr>
          </a:p>
        </p:txBody>
      </p:sp>
    </p:spTree>
    <p:extLst>
      <p:ext uri="{BB962C8B-B14F-4D97-AF65-F5344CB8AC3E}">
        <p14:creationId xmlns:p14="http://schemas.microsoft.com/office/powerpoint/2010/main" val="1150336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D023BBC-6849-A574-5CD8-6FA8F8042B5B}"/>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13654195-160A-A3D1-1392-91A8ABCCD4CB}"/>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dirty="0">
                <a:solidFill>
                  <a:schemeClr val="lt1"/>
                </a:solidFill>
              </a:rPr>
              <a:t>Analysis of Annual Payment Type Usage</a:t>
            </a:r>
            <a:endParaRPr sz="2220" b="1" dirty="0">
              <a:solidFill>
                <a:schemeClr val="lt1"/>
              </a:solidFill>
            </a:endParaRPr>
          </a:p>
          <a:p>
            <a:pPr marL="0" lvl="0" indent="0" algn="ctr" rtl="0">
              <a:spcBef>
                <a:spcPts val="0"/>
              </a:spcBef>
              <a:spcAft>
                <a:spcPts val="0"/>
              </a:spcAft>
              <a:buSzPct val="44594"/>
              <a:buNone/>
            </a:pPr>
            <a:endParaRPr sz="2220" b="1" dirty="0">
              <a:solidFill>
                <a:schemeClr val="lt1"/>
              </a:solidFill>
            </a:endParaRPr>
          </a:p>
        </p:txBody>
      </p:sp>
      <p:sp>
        <p:nvSpPr>
          <p:cNvPr id="6" name="Google Shape;55;p13">
            <a:extLst>
              <a:ext uri="{FF2B5EF4-FFF2-40B4-BE49-F238E27FC236}">
                <a16:creationId xmlns:a16="http://schemas.microsoft.com/office/drawing/2014/main" id="{A877E6FA-AE5C-61F7-EE3D-D1BFC104215A}"/>
              </a:ext>
            </a:extLst>
          </p:cNvPr>
          <p:cNvSpPr txBox="1"/>
          <p:nvPr/>
        </p:nvSpPr>
        <p:spPr>
          <a:xfrm>
            <a:off x="122463" y="756102"/>
            <a:ext cx="4816930" cy="400079"/>
          </a:xfrm>
          <a:prstGeom prst="rect">
            <a:avLst/>
          </a:prstGeom>
          <a:noFill/>
          <a:ln>
            <a:noFill/>
          </a:ln>
        </p:spPr>
        <p:txBody>
          <a:bodyPr spcFirstLastPara="1" wrap="square" lIns="91425" tIns="91425" rIns="91425" bIns="91425" anchor="t" anchorCtr="0">
            <a:spAutoFit/>
          </a:bodyPr>
          <a:lstStyle/>
          <a:p>
            <a:pPr marL="285750" lvl="0" indent="-285750" algn="just" rtl="0">
              <a:lnSpc>
                <a:spcPct val="100000"/>
              </a:lnSpc>
              <a:spcBef>
                <a:spcPts val="0"/>
              </a:spcBef>
              <a:spcAft>
                <a:spcPts val="0"/>
              </a:spcAft>
              <a:buFont typeface="Wingdings" panose="05000000000000000000" pitchFamily="2" charset="2"/>
              <a:buChar char="q"/>
            </a:pPr>
            <a:r>
              <a:rPr lang="en-US" b="1" dirty="0">
                <a:solidFill>
                  <a:schemeClr val="dk1"/>
                </a:solidFill>
              </a:rPr>
              <a:t>Hasil </a:t>
            </a:r>
            <a:r>
              <a:rPr lang="en-US" b="1" dirty="0" err="1">
                <a:solidFill>
                  <a:schemeClr val="dk1"/>
                </a:solidFill>
              </a:rPr>
              <a:t>Visualisasi</a:t>
            </a:r>
            <a:r>
              <a:rPr lang="en-US" b="1" dirty="0">
                <a:solidFill>
                  <a:schemeClr val="dk1"/>
                </a:solidFill>
              </a:rPr>
              <a:t> Total Payment Type By Years</a:t>
            </a:r>
            <a:endParaRPr b="1" dirty="0">
              <a:solidFill>
                <a:schemeClr val="dk1"/>
              </a:solidFill>
            </a:endParaRPr>
          </a:p>
        </p:txBody>
      </p:sp>
      <p:pic>
        <p:nvPicPr>
          <p:cNvPr id="3" name="Picture 2">
            <a:extLst>
              <a:ext uri="{FF2B5EF4-FFF2-40B4-BE49-F238E27FC236}">
                <a16:creationId xmlns:a16="http://schemas.microsoft.com/office/drawing/2014/main" id="{983CAA71-2724-1897-A939-5754ABFFA424}"/>
              </a:ext>
            </a:extLst>
          </p:cNvPr>
          <p:cNvPicPr>
            <a:picLocks noChangeAspect="1"/>
          </p:cNvPicPr>
          <p:nvPr/>
        </p:nvPicPr>
        <p:blipFill>
          <a:blip r:embed="rId3"/>
          <a:stretch>
            <a:fillRect/>
          </a:stretch>
        </p:blipFill>
        <p:spPr>
          <a:xfrm>
            <a:off x="213436" y="1431630"/>
            <a:ext cx="5632192" cy="2955768"/>
          </a:xfrm>
          <a:prstGeom prst="rect">
            <a:avLst/>
          </a:prstGeom>
        </p:spPr>
      </p:pic>
      <p:sp>
        <p:nvSpPr>
          <p:cNvPr id="4" name="Google Shape;114;p27">
            <a:extLst>
              <a:ext uri="{FF2B5EF4-FFF2-40B4-BE49-F238E27FC236}">
                <a16:creationId xmlns:a16="http://schemas.microsoft.com/office/drawing/2014/main" id="{ADC3E1D0-37B1-DAF1-E882-D29132464876}"/>
              </a:ext>
            </a:extLst>
          </p:cNvPr>
          <p:cNvSpPr txBox="1">
            <a:spLocks/>
          </p:cNvSpPr>
          <p:nvPr/>
        </p:nvSpPr>
        <p:spPr>
          <a:xfrm>
            <a:off x="5845628" y="1431630"/>
            <a:ext cx="3241222" cy="2955768"/>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04800" indent="-171450" algn="just">
              <a:lnSpc>
                <a:spcPct val="150000"/>
              </a:lnSpc>
              <a:buClr>
                <a:schemeClr val="dk1"/>
              </a:buClr>
              <a:buSzPts val="1500"/>
              <a:buFont typeface="Arial" panose="020B0604020202020204" pitchFamily="34" charset="0"/>
              <a:buChar char="•"/>
            </a:pPr>
            <a:r>
              <a:rPr lang="en-US" sz="1200" b="1" dirty="0">
                <a:solidFill>
                  <a:schemeClr val="dk1"/>
                </a:solidFill>
              </a:rPr>
              <a:t>Business Insight</a:t>
            </a:r>
          </a:p>
          <a:p>
            <a:pPr marL="133350" indent="0" algn="just">
              <a:lnSpc>
                <a:spcPct val="150000"/>
              </a:lnSpc>
              <a:buClr>
                <a:schemeClr val="dk1"/>
              </a:buClr>
              <a:buSzPts val="1500"/>
              <a:buNone/>
            </a:pPr>
            <a:r>
              <a:rPr lang="en-US" sz="1050" dirty="0">
                <a:solidFill>
                  <a:schemeClr val="dk1"/>
                </a:solidFill>
                <a:latin typeface="Arial" panose="020B0604020202020204" pitchFamily="34" charset="0"/>
                <a:cs typeface="Arial" panose="020B0604020202020204" pitchFamily="34" charset="0"/>
              </a:rPr>
              <a:t>Dalam 2 tahun </a:t>
            </a:r>
            <a:r>
              <a:rPr lang="en-US" sz="1050" dirty="0" err="1">
                <a:solidFill>
                  <a:schemeClr val="dk1"/>
                </a:solidFill>
                <a:latin typeface="Arial" panose="020B0604020202020204" pitchFamily="34" charset="0"/>
                <a:cs typeface="Arial" panose="020B0604020202020204" pitchFamily="34" charset="0"/>
              </a:rPr>
              <a:t>terakhir</a:t>
            </a:r>
            <a:r>
              <a:rPr lang="en-US" sz="1050" dirty="0">
                <a:solidFill>
                  <a:schemeClr val="dk1"/>
                </a:solidFill>
                <a:latin typeface="Arial" panose="020B0604020202020204" pitchFamily="34" charset="0"/>
                <a:cs typeface="Arial" panose="020B0604020202020204" pitchFamily="34" charset="0"/>
              </a:rPr>
              <a:t>, Jumlah </a:t>
            </a:r>
            <a:r>
              <a:rPr lang="en-US" sz="1050" dirty="0" err="1">
                <a:solidFill>
                  <a:schemeClr val="dk1"/>
                </a:solidFill>
                <a:latin typeface="Arial" panose="020B0604020202020204" pitchFamily="34" charset="0"/>
                <a:cs typeface="Arial" panose="020B0604020202020204" pitchFamily="34" charset="0"/>
              </a:rPr>
              <a:t>pembayaran</a:t>
            </a:r>
            <a:r>
              <a:rPr lang="en-US" sz="1050" dirty="0">
                <a:solidFill>
                  <a:schemeClr val="dk1"/>
                </a:solidFill>
                <a:latin typeface="Arial" panose="020B0604020202020204" pitchFamily="34" charset="0"/>
                <a:cs typeface="Arial" panose="020B0604020202020204" pitchFamily="34" charset="0"/>
              </a:rPr>
              <a:t> dengan type credit card </a:t>
            </a:r>
            <a:r>
              <a:rPr lang="en-US" sz="1050" dirty="0" err="1">
                <a:solidFill>
                  <a:schemeClr val="dk1"/>
                </a:solidFill>
                <a:latin typeface="Arial" panose="020B0604020202020204" pitchFamily="34" charset="0"/>
                <a:cs typeface="Arial" panose="020B0604020202020204" pitchFamily="34" charset="0"/>
              </a:rPr>
              <a:t>selalu</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menduduki</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posisi</a:t>
            </a:r>
            <a:r>
              <a:rPr lang="en-US" sz="1050" dirty="0">
                <a:solidFill>
                  <a:schemeClr val="dk1"/>
                </a:solidFill>
                <a:latin typeface="Arial" panose="020B0604020202020204" pitchFamily="34" charset="0"/>
                <a:cs typeface="Arial" panose="020B0604020202020204" pitchFamily="34" charset="0"/>
              </a:rPr>
              <a:t> pertama</a:t>
            </a:r>
            <a:r>
              <a:rPr lang="en-US" sz="1050" b="1" dirty="0">
                <a:solidFill>
                  <a:schemeClr val="dk1"/>
                </a:solidFill>
                <a:latin typeface="Arial" panose="020B0604020202020204" pitchFamily="34" charset="0"/>
                <a:cs typeface="Arial" panose="020B0604020202020204" pitchFamily="34" charset="0"/>
              </a:rPr>
              <a:t>. Customer </a:t>
            </a:r>
            <a:r>
              <a:rPr lang="en-US" sz="1050" b="1" dirty="0" err="1">
                <a:solidFill>
                  <a:schemeClr val="dk1"/>
                </a:solidFill>
                <a:latin typeface="Arial" panose="020B0604020202020204" pitchFamily="34" charset="0"/>
                <a:cs typeface="Arial" panose="020B0604020202020204" pitchFamily="34" charset="0"/>
              </a:rPr>
              <a:t>cenderung</a:t>
            </a:r>
            <a:r>
              <a:rPr lang="en-US" sz="1050" b="1" dirty="0">
                <a:solidFill>
                  <a:schemeClr val="dk1"/>
                </a:solidFill>
                <a:latin typeface="Arial" panose="020B0604020202020204" pitchFamily="34" charset="0"/>
                <a:cs typeface="Arial" panose="020B0604020202020204" pitchFamily="34" charset="0"/>
              </a:rPr>
              <a:t> </a:t>
            </a:r>
            <a:r>
              <a:rPr lang="en-US" sz="1050" b="1" dirty="0" err="1">
                <a:solidFill>
                  <a:schemeClr val="dk1"/>
                </a:solidFill>
                <a:latin typeface="Arial" panose="020B0604020202020204" pitchFamily="34" charset="0"/>
                <a:cs typeface="Arial" panose="020B0604020202020204" pitchFamily="34" charset="0"/>
              </a:rPr>
              <a:t>menyukai</a:t>
            </a:r>
            <a:r>
              <a:rPr lang="en-US" sz="1050" b="1" dirty="0">
                <a:solidFill>
                  <a:schemeClr val="dk1"/>
                </a:solidFill>
                <a:latin typeface="Arial" panose="020B0604020202020204" pitchFamily="34" charset="0"/>
                <a:cs typeface="Arial" panose="020B0604020202020204" pitchFamily="34" charset="0"/>
              </a:rPr>
              <a:t> </a:t>
            </a:r>
            <a:r>
              <a:rPr lang="en-US" sz="1050" b="1" dirty="0" err="1">
                <a:solidFill>
                  <a:schemeClr val="dk1"/>
                </a:solidFill>
                <a:latin typeface="Arial" panose="020B0604020202020204" pitchFamily="34" charset="0"/>
                <a:cs typeface="Arial" panose="020B0604020202020204" pitchFamily="34" charset="0"/>
              </a:rPr>
              <a:t>pembayaran</a:t>
            </a:r>
            <a:r>
              <a:rPr lang="en-US" sz="1050" b="1" dirty="0">
                <a:solidFill>
                  <a:schemeClr val="dk1"/>
                </a:solidFill>
                <a:latin typeface="Arial" panose="020B0604020202020204" pitchFamily="34" charset="0"/>
                <a:cs typeface="Arial" panose="020B0604020202020204" pitchFamily="34" charset="0"/>
              </a:rPr>
              <a:t> dengan </a:t>
            </a:r>
            <a:r>
              <a:rPr lang="en-US" sz="1050" b="1" dirty="0" err="1">
                <a:solidFill>
                  <a:schemeClr val="dk1"/>
                </a:solidFill>
                <a:latin typeface="Arial" panose="020B0604020202020204" pitchFamily="34" charset="0"/>
                <a:cs typeface="Arial" panose="020B0604020202020204" pitchFamily="34" charset="0"/>
              </a:rPr>
              <a:t>menggunakan</a:t>
            </a:r>
            <a:r>
              <a:rPr lang="en-US" sz="1050" b="1" dirty="0">
                <a:solidFill>
                  <a:schemeClr val="dk1"/>
                </a:solidFill>
                <a:latin typeface="Arial" panose="020B0604020202020204" pitchFamily="34" charset="0"/>
                <a:cs typeface="Arial" panose="020B0604020202020204" pitchFamily="34" charset="0"/>
              </a:rPr>
              <a:t> </a:t>
            </a:r>
            <a:r>
              <a:rPr lang="en-US" sz="1050" b="1" dirty="0" err="1">
                <a:solidFill>
                  <a:schemeClr val="dk1"/>
                </a:solidFill>
                <a:latin typeface="Arial" panose="020B0604020202020204" pitchFamily="34" charset="0"/>
                <a:cs typeface="Arial" panose="020B0604020202020204" pitchFamily="34" charset="0"/>
              </a:rPr>
              <a:t>metode</a:t>
            </a:r>
            <a:r>
              <a:rPr lang="en-US" sz="1050" b="1" dirty="0">
                <a:solidFill>
                  <a:schemeClr val="dk1"/>
                </a:solidFill>
                <a:latin typeface="Arial" panose="020B0604020202020204" pitchFamily="34" charset="0"/>
                <a:cs typeface="Arial" panose="020B0604020202020204" pitchFamily="34" charset="0"/>
              </a:rPr>
              <a:t> credit card</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dari</a:t>
            </a:r>
            <a:r>
              <a:rPr lang="en-US" sz="1050" dirty="0">
                <a:solidFill>
                  <a:schemeClr val="dk1"/>
                </a:solidFill>
                <a:latin typeface="Arial" panose="020B0604020202020204" pitchFamily="34" charset="0"/>
                <a:cs typeface="Arial" panose="020B0604020202020204" pitchFamily="34" charset="0"/>
              </a:rPr>
              <a:t> pada </a:t>
            </a:r>
            <a:r>
              <a:rPr lang="en-US" sz="1050" dirty="0" err="1">
                <a:solidFill>
                  <a:schemeClr val="dk1"/>
                </a:solidFill>
                <a:latin typeface="Arial" panose="020B0604020202020204" pitchFamily="34" charset="0"/>
                <a:cs typeface="Arial" panose="020B0604020202020204" pitchFamily="34" charset="0"/>
              </a:rPr>
              <a:t>menggunakan</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metode</a:t>
            </a:r>
            <a:r>
              <a:rPr lang="en-US" sz="1050" dirty="0">
                <a:solidFill>
                  <a:schemeClr val="dk1"/>
                </a:solidFill>
                <a:latin typeface="Arial" panose="020B0604020202020204" pitchFamily="34" charset="0"/>
                <a:cs typeface="Arial" panose="020B0604020202020204" pitchFamily="34" charset="0"/>
              </a:rPr>
              <a:t> yang </a:t>
            </a:r>
            <a:r>
              <a:rPr lang="en-US" sz="1050" dirty="0" err="1">
                <a:solidFill>
                  <a:schemeClr val="dk1"/>
                </a:solidFill>
                <a:latin typeface="Arial" panose="020B0604020202020204" pitchFamily="34" charset="0"/>
                <a:cs typeface="Arial" panose="020B0604020202020204" pitchFamily="34" charset="0"/>
              </a:rPr>
              <a:t>lainnya</a:t>
            </a:r>
            <a:r>
              <a:rPr lang="en-US" sz="1050" dirty="0">
                <a:solidFill>
                  <a:schemeClr val="dk1"/>
                </a:solidFill>
                <a:latin typeface="Arial" panose="020B0604020202020204" pitchFamily="34" charset="0"/>
                <a:cs typeface="Arial" panose="020B0604020202020204" pitchFamily="34" charset="0"/>
              </a:rPr>
              <a:t>. Dalam 2 tahun </a:t>
            </a:r>
            <a:r>
              <a:rPr lang="en-US" sz="1050" dirty="0" err="1">
                <a:solidFill>
                  <a:schemeClr val="dk1"/>
                </a:solidFill>
                <a:latin typeface="Arial" panose="020B0604020202020204" pitchFamily="34" charset="0"/>
                <a:cs typeface="Arial" panose="020B0604020202020204" pitchFamily="34" charset="0"/>
              </a:rPr>
              <a:t>terakhir</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metode</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pembayaran</a:t>
            </a:r>
            <a:r>
              <a:rPr lang="en-US" sz="1050" dirty="0">
                <a:solidFill>
                  <a:schemeClr val="dk1"/>
                </a:solidFill>
                <a:latin typeface="Arial" panose="020B0604020202020204" pitchFamily="34" charset="0"/>
                <a:cs typeface="Arial" panose="020B0604020202020204" pitchFamily="34" charset="0"/>
              </a:rPr>
              <a:t> dengan credit card </a:t>
            </a:r>
            <a:r>
              <a:rPr lang="en-US" sz="1050" dirty="0" err="1">
                <a:solidFill>
                  <a:schemeClr val="dk1"/>
                </a:solidFill>
                <a:latin typeface="Arial" panose="020B0604020202020204" pitchFamily="34" charset="0"/>
                <a:cs typeface="Arial" panose="020B0604020202020204" pitchFamily="34" charset="0"/>
              </a:rPr>
              <a:t>mendapatkan</a:t>
            </a:r>
            <a:r>
              <a:rPr lang="en-US" sz="1050" dirty="0">
                <a:solidFill>
                  <a:schemeClr val="dk1"/>
                </a:solidFill>
                <a:latin typeface="Arial" panose="020B0604020202020204" pitchFamily="34" charset="0"/>
                <a:cs typeface="Arial" panose="020B0604020202020204" pitchFamily="34" charset="0"/>
              </a:rPr>
              <a:t> jumlah </a:t>
            </a:r>
            <a:r>
              <a:rPr lang="en-US" sz="1050" dirty="0" err="1">
                <a:solidFill>
                  <a:schemeClr val="dk1"/>
                </a:solidFill>
                <a:latin typeface="Arial" panose="020B0604020202020204" pitchFamily="34" charset="0"/>
                <a:cs typeface="Arial" panose="020B0604020202020204" pitchFamily="34" charset="0"/>
              </a:rPr>
              <a:t>pemakaian</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terbesar</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yakni</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sejumlah</a:t>
            </a:r>
            <a:r>
              <a:rPr lang="en-US" sz="1050" dirty="0">
                <a:solidFill>
                  <a:schemeClr val="dk1"/>
                </a:solidFill>
                <a:latin typeface="Arial" panose="020B0604020202020204" pitchFamily="34" charset="0"/>
                <a:cs typeface="Arial" panose="020B0604020202020204" pitchFamily="34" charset="0"/>
              </a:rPr>
              <a:t> </a:t>
            </a:r>
            <a:r>
              <a:rPr lang="en-ID" sz="1050" b="1" dirty="0">
                <a:solidFill>
                  <a:schemeClr val="tx1"/>
                </a:solidFill>
                <a:latin typeface="Arial" panose="020B0604020202020204" pitchFamily="34" charset="0"/>
                <a:cs typeface="Arial" panose="020B0604020202020204" pitchFamily="34" charset="0"/>
              </a:rPr>
              <a:t>100rb</a:t>
            </a:r>
            <a:r>
              <a:rPr lang="en-ID" sz="1050" b="0" i="0" dirty="0">
                <a:solidFill>
                  <a:srgbClr val="C5CFDC"/>
                </a:solidFill>
                <a:effectLst/>
                <a:latin typeface="Arial" panose="020B0604020202020204" pitchFamily="34" charset="0"/>
                <a:cs typeface="Arial" panose="020B0604020202020204" pitchFamily="34" charset="0"/>
              </a:rPr>
              <a:t> </a:t>
            </a:r>
            <a:r>
              <a:rPr lang="en-US" sz="1050" b="1" dirty="0">
                <a:solidFill>
                  <a:schemeClr val="dk1"/>
                </a:solidFill>
                <a:latin typeface="Arial" panose="020B0604020202020204" pitchFamily="34" charset="0"/>
                <a:cs typeface="Arial" panose="020B0604020202020204" pitchFamily="34" charset="0"/>
              </a:rPr>
              <a:t>kali </a:t>
            </a:r>
            <a:r>
              <a:rPr lang="en-US" sz="1050" b="1" dirty="0" err="1">
                <a:solidFill>
                  <a:schemeClr val="dk1"/>
                </a:solidFill>
                <a:latin typeface="Arial" panose="020B0604020202020204" pitchFamily="34" charset="0"/>
                <a:cs typeface="Arial" panose="020B0604020202020204" pitchFamily="34" charset="0"/>
              </a:rPr>
              <a:t>digunakan</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Selain</a:t>
            </a:r>
            <a:r>
              <a:rPr lang="en-US" sz="1050" dirty="0">
                <a:solidFill>
                  <a:schemeClr val="dk1"/>
                </a:solidFill>
                <a:latin typeface="Arial" panose="020B0604020202020204" pitchFamily="34" charset="0"/>
                <a:cs typeface="Arial" panose="020B0604020202020204" pitchFamily="34" charset="0"/>
              </a:rPr>
              <a:t> itu, pada </a:t>
            </a:r>
            <a:r>
              <a:rPr lang="en-US" sz="1050" b="1" dirty="0" err="1">
                <a:solidFill>
                  <a:schemeClr val="dk1"/>
                </a:solidFill>
                <a:latin typeface="Arial" panose="020B0604020202020204" pitchFamily="34" charset="0"/>
                <a:cs typeface="Arial" panose="020B0604020202020204" pitchFamily="34" charset="0"/>
              </a:rPr>
              <a:t>posisi</a:t>
            </a:r>
            <a:r>
              <a:rPr lang="en-US" sz="1050" b="1" dirty="0">
                <a:solidFill>
                  <a:schemeClr val="dk1"/>
                </a:solidFill>
                <a:latin typeface="Arial" panose="020B0604020202020204" pitchFamily="34" charset="0"/>
                <a:cs typeface="Arial" panose="020B0604020202020204" pitchFamily="34" charset="0"/>
              </a:rPr>
              <a:t> </a:t>
            </a:r>
            <a:r>
              <a:rPr lang="en-US" sz="1050" b="1" dirty="0" err="1">
                <a:solidFill>
                  <a:schemeClr val="dk1"/>
                </a:solidFill>
                <a:latin typeface="Arial" panose="020B0604020202020204" pitchFamily="34" charset="0"/>
                <a:cs typeface="Arial" panose="020B0604020202020204" pitchFamily="34" charset="0"/>
              </a:rPr>
              <a:t>kedua</a:t>
            </a:r>
            <a:r>
              <a:rPr lang="en-US" sz="1050" b="1" dirty="0">
                <a:solidFill>
                  <a:schemeClr val="dk1"/>
                </a:solidFill>
                <a:latin typeface="Arial" panose="020B0604020202020204" pitchFamily="34" charset="0"/>
                <a:cs typeface="Arial" panose="020B0604020202020204" pitchFamily="34" charset="0"/>
              </a:rPr>
              <a:t> dan </a:t>
            </a:r>
            <a:r>
              <a:rPr lang="en-US" sz="1050" b="1" dirty="0" err="1">
                <a:solidFill>
                  <a:schemeClr val="dk1"/>
                </a:solidFill>
                <a:latin typeface="Arial" panose="020B0604020202020204" pitchFamily="34" charset="0"/>
                <a:cs typeface="Arial" panose="020B0604020202020204" pitchFamily="34" charset="0"/>
              </a:rPr>
              <a:t>ketiga</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metode</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pembayaran</a:t>
            </a:r>
            <a:r>
              <a:rPr lang="en-US" sz="1050" dirty="0">
                <a:solidFill>
                  <a:schemeClr val="dk1"/>
                </a:solidFill>
                <a:latin typeface="Arial" panose="020B0604020202020204" pitchFamily="34" charset="0"/>
                <a:cs typeface="Arial" panose="020B0604020202020204" pitchFamily="34" charset="0"/>
              </a:rPr>
              <a:t> yang </a:t>
            </a:r>
            <a:r>
              <a:rPr lang="en-US" sz="1050" dirty="0" err="1">
                <a:solidFill>
                  <a:schemeClr val="dk1"/>
                </a:solidFill>
                <a:latin typeface="Arial" panose="020B0604020202020204" pitchFamily="34" charset="0"/>
                <a:cs typeface="Arial" panose="020B0604020202020204" pitchFamily="34" charset="0"/>
              </a:rPr>
              <a:t>sering</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digunakan</a:t>
            </a:r>
            <a:r>
              <a:rPr lang="en-US" sz="1050" dirty="0">
                <a:solidFill>
                  <a:schemeClr val="dk1"/>
                </a:solidFill>
                <a:latin typeface="Arial" panose="020B0604020202020204" pitchFamily="34" charset="0"/>
                <a:cs typeface="Arial" panose="020B0604020202020204" pitchFamily="34" charset="0"/>
              </a:rPr>
              <a:t> oleh customer </a:t>
            </a:r>
            <a:r>
              <a:rPr lang="en-US" sz="1050" dirty="0" err="1">
                <a:solidFill>
                  <a:schemeClr val="dk1"/>
                </a:solidFill>
                <a:latin typeface="Arial" panose="020B0604020202020204" pitchFamily="34" charset="0"/>
                <a:cs typeface="Arial" panose="020B0604020202020204" pitchFamily="34" charset="0"/>
              </a:rPr>
              <a:t>berturut</a:t>
            </a:r>
            <a:r>
              <a:rPr lang="en-US" sz="1050" dirty="0">
                <a:solidFill>
                  <a:schemeClr val="dk1"/>
                </a:solidFill>
                <a:latin typeface="Arial" panose="020B0604020202020204" pitchFamily="34" charset="0"/>
                <a:cs typeface="Arial" panose="020B0604020202020204" pitchFamily="34" charset="0"/>
              </a:rPr>
              <a:t> – </a:t>
            </a:r>
            <a:r>
              <a:rPr lang="en-US" sz="1050" dirty="0" err="1">
                <a:solidFill>
                  <a:schemeClr val="dk1"/>
                </a:solidFill>
                <a:latin typeface="Arial" panose="020B0604020202020204" pitchFamily="34" charset="0"/>
                <a:cs typeface="Arial" panose="020B0604020202020204" pitchFamily="34" charset="0"/>
              </a:rPr>
              <a:t>turut</a:t>
            </a:r>
            <a:r>
              <a:rPr lang="en-US" sz="1050" dirty="0">
                <a:solidFill>
                  <a:schemeClr val="dk1"/>
                </a:solidFill>
                <a:latin typeface="Arial" panose="020B0604020202020204" pitchFamily="34" charset="0"/>
                <a:cs typeface="Arial" panose="020B0604020202020204" pitchFamily="34" charset="0"/>
              </a:rPr>
              <a:t> </a:t>
            </a:r>
            <a:r>
              <a:rPr lang="en-US" sz="1050" dirty="0" err="1">
                <a:solidFill>
                  <a:schemeClr val="dk1"/>
                </a:solidFill>
                <a:latin typeface="Arial" panose="020B0604020202020204" pitchFamily="34" charset="0"/>
                <a:cs typeface="Arial" panose="020B0604020202020204" pitchFamily="34" charset="0"/>
              </a:rPr>
              <a:t>adalah</a:t>
            </a:r>
            <a:r>
              <a:rPr lang="en-US" sz="1050" dirty="0">
                <a:solidFill>
                  <a:schemeClr val="dk1"/>
                </a:solidFill>
                <a:latin typeface="Arial" panose="020B0604020202020204" pitchFamily="34" charset="0"/>
                <a:cs typeface="Arial" panose="020B0604020202020204" pitchFamily="34" charset="0"/>
              </a:rPr>
              <a:t> </a:t>
            </a:r>
            <a:r>
              <a:rPr lang="en-US" sz="1050" b="1" dirty="0" err="1">
                <a:solidFill>
                  <a:schemeClr val="dk1"/>
                </a:solidFill>
                <a:latin typeface="Arial" panose="020B0604020202020204" pitchFamily="34" charset="0"/>
                <a:cs typeface="Arial" panose="020B0604020202020204" pitchFamily="34" charset="0"/>
              </a:rPr>
              <a:t>boleto</a:t>
            </a:r>
            <a:r>
              <a:rPr lang="en-US" sz="1050" b="1" dirty="0">
                <a:solidFill>
                  <a:schemeClr val="dk1"/>
                </a:solidFill>
                <a:latin typeface="Arial" panose="020B0604020202020204" pitchFamily="34" charset="0"/>
                <a:cs typeface="Arial" panose="020B0604020202020204" pitchFamily="34" charset="0"/>
              </a:rPr>
              <a:t> dan voucher</a:t>
            </a:r>
            <a:r>
              <a:rPr lang="en-US" sz="1050" dirty="0">
                <a:solidFill>
                  <a:schemeClr val="dk1"/>
                </a:solidFill>
                <a:latin typeface="Arial" panose="020B0604020202020204" pitchFamily="34" charset="0"/>
                <a:cs typeface="Arial" panose="020B0604020202020204" pitchFamily="34" charset="0"/>
              </a:rPr>
              <a:t>.</a:t>
            </a:r>
          </a:p>
          <a:p>
            <a:pPr marL="133350" indent="0" algn="just">
              <a:lnSpc>
                <a:spcPct val="150000"/>
              </a:lnSpc>
              <a:buClr>
                <a:schemeClr val="dk1"/>
              </a:buClr>
              <a:buSzPts val="1500"/>
              <a:buNone/>
            </a:pPr>
            <a:endParaRPr lang="en-ID" sz="1050" dirty="0">
              <a:solidFill>
                <a:schemeClr val="dk1"/>
              </a:solidFill>
            </a:endParaRPr>
          </a:p>
        </p:txBody>
      </p:sp>
    </p:spTree>
    <p:extLst>
      <p:ext uri="{BB962C8B-B14F-4D97-AF65-F5344CB8AC3E}">
        <p14:creationId xmlns:p14="http://schemas.microsoft.com/office/powerpoint/2010/main" val="114382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082DE4B-60D4-E314-35F7-60E4466935C2}"/>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E5F95630-4FAF-7819-3BE9-A2EA3F0FDA31}"/>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dirty="0">
                <a:solidFill>
                  <a:schemeClr val="lt1"/>
                </a:solidFill>
              </a:rPr>
              <a:t>Analysis of Annual Payment Type Usage</a:t>
            </a:r>
            <a:endParaRPr sz="2220" b="1" dirty="0">
              <a:solidFill>
                <a:schemeClr val="lt1"/>
              </a:solidFill>
            </a:endParaRPr>
          </a:p>
          <a:p>
            <a:pPr marL="0" lvl="0" indent="0" algn="ctr" rtl="0">
              <a:spcBef>
                <a:spcPts val="0"/>
              </a:spcBef>
              <a:spcAft>
                <a:spcPts val="0"/>
              </a:spcAft>
              <a:buSzPct val="44594"/>
              <a:buNone/>
            </a:pPr>
            <a:endParaRPr sz="2220" b="1" dirty="0">
              <a:solidFill>
                <a:schemeClr val="lt1"/>
              </a:solidFill>
            </a:endParaRPr>
          </a:p>
        </p:txBody>
      </p:sp>
      <p:sp>
        <p:nvSpPr>
          <p:cNvPr id="6" name="Google Shape;55;p13">
            <a:extLst>
              <a:ext uri="{FF2B5EF4-FFF2-40B4-BE49-F238E27FC236}">
                <a16:creationId xmlns:a16="http://schemas.microsoft.com/office/drawing/2014/main" id="{7A38EAF6-6FAE-E3D6-DC91-20542C19A7C4}"/>
              </a:ext>
            </a:extLst>
          </p:cNvPr>
          <p:cNvSpPr txBox="1"/>
          <p:nvPr/>
        </p:nvSpPr>
        <p:spPr>
          <a:xfrm>
            <a:off x="122463" y="756102"/>
            <a:ext cx="5494566" cy="400079"/>
          </a:xfrm>
          <a:prstGeom prst="rect">
            <a:avLst/>
          </a:prstGeom>
          <a:noFill/>
          <a:ln>
            <a:noFill/>
          </a:ln>
        </p:spPr>
        <p:txBody>
          <a:bodyPr spcFirstLastPara="1" wrap="square" lIns="91425" tIns="91425" rIns="91425" bIns="91425" anchor="t" anchorCtr="0">
            <a:spAutoFit/>
          </a:bodyPr>
          <a:lstStyle/>
          <a:p>
            <a:pPr marL="285750" lvl="0" indent="-285750" algn="just" rtl="0">
              <a:lnSpc>
                <a:spcPct val="100000"/>
              </a:lnSpc>
              <a:spcBef>
                <a:spcPts val="0"/>
              </a:spcBef>
              <a:spcAft>
                <a:spcPts val="0"/>
              </a:spcAft>
              <a:buFont typeface="Wingdings" panose="05000000000000000000" pitchFamily="2" charset="2"/>
              <a:buChar char="q"/>
            </a:pPr>
            <a:r>
              <a:rPr lang="en-US" b="1" dirty="0">
                <a:solidFill>
                  <a:schemeClr val="dk1"/>
                </a:solidFill>
              </a:rPr>
              <a:t>Hasil </a:t>
            </a:r>
            <a:r>
              <a:rPr lang="en-US" b="1" dirty="0" err="1">
                <a:solidFill>
                  <a:schemeClr val="dk1"/>
                </a:solidFill>
              </a:rPr>
              <a:t>Visualisasi</a:t>
            </a:r>
            <a:r>
              <a:rPr lang="en-US" b="1" dirty="0">
                <a:solidFill>
                  <a:schemeClr val="dk1"/>
                </a:solidFill>
              </a:rPr>
              <a:t> Total Revenue Payment Type By Years</a:t>
            </a:r>
            <a:endParaRPr b="1" dirty="0">
              <a:solidFill>
                <a:schemeClr val="dk1"/>
              </a:solidFill>
            </a:endParaRPr>
          </a:p>
        </p:txBody>
      </p:sp>
      <p:pic>
        <p:nvPicPr>
          <p:cNvPr id="4" name="Picture 3">
            <a:extLst>
              <a:ext uri="{FF2B5EF4-FFF2-40B4-BE49-F238E27FC236}">
                <a16:creationId xmlns:a16="http://schemas.microsoft.com/office/drawing/2014/main" id="{86AE058E-3127-6591-A9A9-8DE37637EEB9}"/>
              </a:ext>
            </a:extLst>
          </p:cNvPr>
          <p:cNvPicPr>
            <a:picLocks noChangeAspect="1"/>
          </p:cNvPicPr>
          <p:nvPr/>
        </p:nvPicPr>
        <p:blipFill>
          <a:blip r:embed="rId3"/>
          <a:stretch>
            <a:fillRect/>
          </a:stretch>
        </p:blipFill>
        <p:spPr>
          <a:xfrm>
            <a:off x="163528" y="1612569"/>
            <a:ext cx="5518815" cy="2617342"/>
          </a:xfrm>
          <a:prstGeom prst="rect">
            <a:avLst/>
          </a:prstGeom>
        </p:spPr>
      </p:pic>
      <p:sp>
        <p:nvSpPr>
          <p:cNvPr id="7" name="Google Shape;114;p27">
            <a:extLst>
              <a:ext uri="{FF2B5EF4-FFF2-40B4-BE49-F238E27FC236}">
                <a16:creationId xmlns:a16="http://schemas.microsoft.com/office/drawing/2014/main" id="{E0A08351-33EA-C35B-EC3F-551CC0123EEA}"/>
              </a:ext>
            </a:extLst>
          </p:cNvPr>
          <p:cNvSpPr txBox="1">
            <a:spLocks/>
          </p:cNvSpPr>
          <p:nvPr/>
        </p:nvSpPr>
        <p:spPr>
          <a:xfrm>
            <a:off x="5682343" y="1156181"/>
            <a:ext cx="3339194" cy="3530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04800" indent="-171450" algn="just">
              <a:lnSpc>
                <a:spcPct val="150000"/>
              </a:lnSpc>
              <a:buClr>
                <a:schemeClr val="dk1"/>
              </a:buClr>
              <a:buSzPts val="1500"/>
              <a:buFont typeface="Arial" panose="020B0604020202020204" pitchFamily="34" charset="0"/>
              <a:buChar char="•"/>
            </a:pPr>
            <a:r>
              <a:rPr lang="en-US" sz="1000" b="1" dirty="0">
                <a:solidFill>
                  <a:schemeClr val="dk1"/>
                </a:solidFill>
              </a:rPr>
              <a:t>Business Insight</a:t>
            </a:r>
          </a:p>
          <a:p>
            <a:pPr marL="133350" indent="0" algn="just">
              <a:lnSpc>
                <a:spcPct val="150000"/>
              </a:lnSpc>
              <a:buClr>
                <a:schemeClr val="dk1"/>
              </a:buClr>
              <a:buSzPts val="1500"/>
              <a:buNone/>
            </a:pPr>
            <a:r>
              <a:rPr lang="en-US" sz="1000" dirty="0" err="1">
                <a:solidFill>
                  <a:schemeClr val="dk1"/>
                </a:solidFill>
                <a:latin typeface="Arial" panose="020B0604020202020204" pitchFamily="34" charset="0"/>
                <a:cs typeface="Arial" panose="020B0604020202020204" pitchFamily="34" charset="0"/>
              </a:rPr>
              <a:t>Seiring</a:t>
            </a:r>
            <a:r>
              <a:rPr lang="en-US" sz="1000" dirty="0">
                <a:solidFill>
                  <a:schemeClr val="dk1"/>
                </a:solidFill>
                <a:latin typeface="Arial" panose="020B0604020202020204" pitchFamily="34" charset="0"/>
                <a:cs typeface="Arial" panose="020B0604020202020204" pitchFamily="34" charset="0"/>
              </a:rPr>
              <a:t> dengan </a:t>
            </a:r>
            <a:r>
              <a:rPr lang="en-US" sz="1000" dirty="0" err="1">
                <a:solidFill>
                  <a:schemeClr val="dk1"/>
                </a:solidFill>
                <a:latin typeface="Arial" panose="020B0604020202020204" pitchFamily="34" charset="0"/>
                <a:cs typeface="Arial" panose="020B0604020202020204" pitchFamily="34" charset="0"/>
              </a:rPr>
              <a:t>semakin</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banyaknya</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metode</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pembayaran</a:t>
            </a:r>
            <a:r>
              <a:rPr lang="en-US" sz="1000" dirty="0">
                <a:solidFill>
                  <a:schemeClr val="dk1"/>
                </a:solidFill>
                <a:latin typeface="Arial" panose="020B0604020202020204" pitchFamily="34" charset="0"/>
                <a:cs typeface="Arial" panose="020B0604020202020204" pitchFamily="34" charset="0"/>
              </a:rPr>
              <a:t> itu </a:t>
            </a:r>
            <a:r>
              <a:rPr lang="en-US" sz="1000" dirty="0" err="1">
                <a:solidFill>
                  <a:schemeClr val="dk1"/>
                </a:solidFill>
                <a:latin typeface="Arial" panose="020B0604020202020204" pitchFamily="34" charset="0"/>
                <a:cs typeface="Arial" panose="020B0604020202020204" pitchFamily="34" charset="0"/>
              </a:rPr>
              <a:t>digunakan</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maka</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hal</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tersebut</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berbanding</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lurus</a:t>
            </a:r>
            <a:r>
              <a:rPr lang="en-US" sz="1000" dirty="0">
                <a:solidFill>
                  <a:schemeClr val="dk1"/>
                </a:solidFill>
                <a:latin typeface="Arial" panose="020B0604020202020204" pitchFamily="34" charset="0"/>
                <a:cs typeface="Arial" panose="020B0604020202020204" pitchFamily="34" charset="0"/>
              </a:rPr>
              <a:t> dengan </a:t>
            </a:r>
            <a:r>
              <a:rPr lang="en-US" sz="1000" dirty="0" err="1">
                <a:solidFill>
                  <a:schemeClr val="dk1"/>
                </a:solidFill>
                <a:latin typeface="Arial" panose="020B0604020202020204" pitchFamily="34" charset="0"/>
                <a:cs typeface="Arial" panose="020B0604020202020204" pitchFamily="34" charset="0"/>
              </a:rPr>
              <a:t>pendapatan</a:t>
            </a:r>
            <a:r>
              <a:rPr lang="en-US" sz="1000" dirty="0">
                <a:solidFill>
                  <a:schemeClr val="dk1"/>
                </a:solidFill>
                <a:latin typeface="Arial" panose="020B0604020202020204" pitchFamily="34" charset="0"/>
                <a:cs typeface="Arial" panose="020B0604020202020204" pitchFamily="34" charset="0"/>
              </a:rPr>
              <a:t> (revenue) yang </a:t>
            </a:r>
            <a:r>
              <a:rPr lang="en-US" sz="1000" dirty="0" err="1">
                <a:solidFill>
                  <a:schemeClr val="dk1"/>
                </a:solidFill>
                <a:latin typeface="Arial" panose="020B0604020202020204" pitchFamily="34" charset="0"/>
                <a:cs typeface="Arial" panose="020B0604020202020204" pitchFamily="34" charset="0"/>
              </a:rPr>
              <a:t>didapatkan</a:t>
            </a:r>
            <a:r>
              <a:rPr lang="en-US" sz="1000" dirty="0">
                <a:solidFill>
                  <a:schemeClr val="dk1"/>
                </a:solidFill>
                <a:latin typeface="Arial" panose="020B0604020202020204" pitchFamily="34" charset="0"/>
                <a:cs typeface="Arial" panose="020B0604020202020204" pitchFamily="34" charset="0"/>
              </a:rPr>
              <a:t> oleh </a:t>
            </a:r>
            <a:r>
              <a:rPr lang="en-US" sz="1000" dirty="0" err="1">
                <a:solidFill>
                  <a:schemeClr val="dk1"/>
                </a:solidFill>
                <a:latin typeface="Arial" panose="020B0604020202020204" pitchFamily="34" charset="0"/>
                <a:cs typeface="Arial" panose="020B0604020202020204" pitchFamily="34" charset="0"/>
              </a:rPr>
              <a:t>perusahaan</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Dilihat</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dari</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grafik</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diatas</a:t>
            </a:r>
            <a:r>
              <a:rPr lang="en-US" sz="1000" dirty="0">
                <a:solidFill>
                  <a:schemeClr val="dk1"/>
                </a:solidFill>
                <a:latin typeface="Arial" panose="020B0604020202020204" pitchFamily="34" charset="0"/>
                <a:cs typeface="Arial" panose="020B0604020202020204" pitchFamily="34" charset="0"/>
              </a:rPr>
              <a:t>, payment type </a:t>
            </a:r>
            <a:r>
              <a:rPr lang="en-US" sz="1000" b="1" dirty="0">
                <a:solidFill>
                  <a:schemeClr val="dk1"/>
                </a:solidFill>
                <a:latin typeface="Arial" panose="020B0604020202020204" pitchFamily="34" charset="0"/>
                <a:cs typeface="Arial" panose="020B0604020202020204" pitchFamily="34" charset="0"/>
              </a:rPr>
              <a:t>credit card </a:t>
            </a:r>
            <a:r>
              <a:rPr lang="en-US" sz="1000" dirty="0" err="1">
                <a:solidFill>
                  <a:schemeClr val="dk1"/>
                </a:solidFill>
                <a:latin typeface="Arial" panose="020B0604020202020204" pitchFamily="34" charset="0"/>
                <a:cs typeface="Arial" panose="020B0604020202020204" pitchFamily="34" charset="0"/>
              </a:rPr>
              <a:t>merupakan</a:t>
            </a:r>
            <a:r>
              <a:rPr lang="en-US" sz="1000" dirty="0">
                <a:solidFill>
                  <a:schemeClr val="dk1"/>
                </a:solidFill>
                <a:latin typeface="Arial" panose="020B0604020202020204" pitchFamily="34" charset="0"/>
                <a:cs typeface="Arial" panose="020B0604020202020204" pitchFamily="34" charset="0"/>
              </a:rPr>
              <a:t> </a:t>
            </a:r>
            <a:r>
              <a:rPr lang="en-US" sz="1000" b="1" dirty="0" err="1">
                <a:solidFill>
                  <a:schemeClr val="dk1"/>
                </a:solidFill>
                <a:latin typeface="Arial" panose="020B0604020202020204" pitchFamily="34" charset="0"/>
                <a:cs typeface="Arial" panose="020B0604020202020204" pitchFamily="34" charset="0"/>
              </a:rPr>
              <a:t>penyumbang</a:t>
            </a:r>
            <a:r>
              <a:rPr lang="en-US" sz="1000" b="1" dirty="0">
                <a:solidFill>
                  <a:schemeClr val="dk1"/>
                </a:solidFill>
                <a:latin typeface="Arial" panose="020B0604020202020204" pitchFamily="34" charset="0"/>
                <a:cs typeface="Arial" panose="020B0604020202020204" pitchFamily="34" charset="0"/>
              </a:rPr>
              <a:t> pertama </a:t>
            </a:r>
            <a:r>
              <a:rPr lang="en-US" sz="1000" b="1" dirty="0" err="1">
                <a:solidFill>
                  <a:schemeClr val="dk1"/>
                </a:solidFill>
                <a:latin typeface="Arial" panose="020B0604020202020204" pitchFamily="34" charset="0"/>
                <a:cs typeface="Arial" panose="020B0604020202020204" pitchFamily="34" charset="0"/>
              </a:rPr>
              <a:t>pendapatan</a:t>
            </a:r>
            <a:r>
              <a:rPr lang="en-US" sz="1000" b="1" dirty="0">
                <a:solidFill>
                  <a:schemeClr val="dk1"/>
                </a:solidFill>
                <a:latin typeface="Arial" panose="020B0604020202020204" pitchFamily="34" charset="0"/>
                <a:cs typeface="Arial" panose="020B0604020202020204" pitchFamily="34" charset="0"/>
              </a:rPr>
              <a:t> </a:t>
            </a:r>
            <a:r>
              <a:rPr lang="en-US" sz="1000" dirty="0">
                <a:solidFill>
                  <a:schemeClr val="dk1"/>
                </a:solidFill>
                <a:latin typeface="Arial" panose="020B0604020202020204" pitchFamily="34" charset="0"/>
                <a:cs typeface="Arial" panose="020B0604020202020204" pitchFamily="34" charset="0"/>
              </a:rPr>
              <a:t>pada </a:t>
            </a:r>
            <a:r>
              <a:rPr lang="en-US" sz="1000" dirty="0" err="1">
                <a:solidFill>
                  <a:schemeClr val="dk1"/>
                </a:solidFill>
                <a:latin typeface="Arial" panose="020B0604020202020204" pitchFamily="34" charset="0"/>
                <a:cs typeface="Arial" panose="020B0604020202020204" pitchFamily="34" charset="0"/>
              </a:rPr>
              <a:t>perusahaan</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Setiap</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tahunnya</a:t>
            </a:r>
            <a:r>
              <a:rPr lang="en-US" sz="1000" dirty="0">
                <a:solidFill>
                  <a:schemeClr val="dk1"/>
                </a:solidFill>
                <a:latin typeface="Arial" panose="020B0604020202020204" pitchFamily="34" charset="0"/>
                <a:cs typeface="Arial" panose="020B0604020202020204" pitchFamily="34" charset="0"/>
              </a:rPr>
              <a:t> revenue yang </a:t>
            </a:r>
            <a:r>
              <a:rPr lang="en-US" sz="1000" dirty="0" err="1">
                <a:solidFill>
                  <a:schemeClr val="dk1"/>
                </a:solidFill>
                <a:latin typeface="Arial" panose="020B0604020202020204" pitchFamily="34" charset="0"/>
                <a:cs typeface="Arial" panose="020B0604020202020204" pitchFamily="34" charset="0"/>
              </a:rPr>
              <a:t>diberikan</a:t>
            </a:r>
            <a:r>
              <a:rPr lang="en-US" sz="1000" dirty="0">
                <a:solidFill>
                  <a:schemeClr val="dk1"/>
                </a:solidFill>
                <a:latin typeface="Arial" panose="020B0604020202020204" pitchFamily="34" charset="0"/>
                <a:cs typeface="Arial" panose="020B0604020202020204" pitchFamily="34" charset="0"/>
              </a:rPr>
              <a:t> oleh </a:t>
            </a:r>
            <a:r>
              <a:rPr lang="en-US" sz="1000" b="1" dirty="0">
                <a:solidFill>
                  <a:schemeClr val="dk1"/>
                </a:solidFill>
                <a:latin typeface="Arial" panose="020B0604020202020204" pitchFamily="34" charset="0"/>
                <a:cs typeface="Arial" panose="020B0604020202020204" pitchFamily="34" charset="0"/>
              </a:rPr>
              <a:t>credit card </a:t>
            </a:r>
            <a:r>
              <a:rPr lang="en-US" sz="1000" b="1" dirty="0" err="1">
                <a:solidFill>
                  <a:schemeClr val="dk1"/>
                </a:solidFill>
                <a:latin typeface="Arial" panose="020B0604020202020204" pitchFamily="34" charset="0"/>
                <a:cs typeface="Arial" panose="020B0604020202020204" pitchFamily="34" charset="0"/>
              </a:rPr>
              <a:t>selalu</a:t>
            </a:r>
            <a:r>
              <a:rPr lang="en-US" sz="1000" b="1" dirty="0">
                <a:solidFill>
                  <a:schemeClr val="dk1"/>
                </a:solidFill>
                <a:latin typeface="Arial" panose="020B0604020202020204" pitchFamily="34" charset="0"/>
                <a:cs typeface="Arial" panose="020B0604020202020204" pitchFamily="34" charset="0"/>
              </a:rPr>
              <a:t> </a:t>
            </a:r>
            <a:r>
              <a:rPr lang="en-US" sz="1000" b="1" dirty="0" err="1">
                <a:solidFill>
                  <a:schemeClr val="dk1"/>
                </a:solidFill>
                <a:latin typeface="Arial" panose="020B0604020202020204" pitchFamily="34" charset="0"/>
                <a:cs typeface="Arial" panose="020B0604020202020204" pitchFamily="34" charset="0"/>
              </a:rPr>
              <a:t>mengalami</a:t>
            </a:r>
            <a:r>
              <a:rPr lang="en-US" sz="1000" b="1" dirty="0">
                <a:solidFill>
                  <a:schemeClr val="dk1"/>
                </a:solidFill>
                <a:latin typeface="Arial" panose="020B0604020202020204" pitchFamily="34" charset="0"/>
                <a:cs typeface="Arial" panose="020B0604020202020204" pitchFamily="34" charset="0"/>
              </a:rPr>
              <a:t> trend </a:t>
            </a:r>
            <a:r>
              <a:rPr lang="en-US" sz="1000" b="1" dirty="0" err="1">
                <a:solidFill>
                  <a:schemeClr val="dk1"/>
                </a:solidFill>
                <a:latin typeface="Arial" panose="020B0604020202020204" pitchFamily="34" charset="0"/>
                <a:cs typeface="Arial" panose="020B0604020202020204" pitchFamily="34" charset="0"/>
              </a:rPr>
              <a:t>kenaikan</a:t>
            </a:r>
            <a:r>
              <a:rPr lang="en-US" sz="1000" dirty="0">
                <a:solidFill>
                  <a:schemeClr val="dk1"/>
                </a:solidFill>
                <a:latin typeface="Arial" panose="020B0604020202020204" pitchFamily="34" charset="0"/>
                <a:cs typeface="Arial" panose="020B0604020202020204" pitchFamily="34" charset="0"/>
              </a:rPr>
              <a:t>. Credit card </a:t>
            </a:r>
            <a:r>
              <a:rPr lang="en-US" sz="1000" dirty="0" err="1">
                <a:solidFill>
                  <a:schemeClr val="dk1"/>
                </a:solidFill>
                <a:latin typeface="Arial" panose="020B0604020202020204" pitchFamily="34" charset="0"/>
                <a:cs typeface="Arial" panose="020B0604020202020204" pitchFamily="34" charset="0"/>
              </a:rPr>
              <a:t>sendiri</a:t>
            </a:r>
            <a:r>
              <a:rPr lang="en-US" sz="1000" dirty="0">
                <a:solidFill>
                  <a:schemeClr val="dk1"/>
                </a:solidFill>
                <a:latin typeface="Arial" panose="020B0604020202020204" pitchFamily="34" charset="0"/>
                <a:cs typeface="Arial" panose="020B0604020202020204" pitchFamily="34" charset="0"/>
              </a:rPr>
              <a:t> dalam </a:t>
            </a:r>
            <a:r>
              <a:rPr lang="en-US" sz="1000" b="1" dirty="0">
                <a:solidFill>
                  <a:schemeClr val="dk1"/>
                </a:solidFill>
                <a:latin typeface="Arial" panose="020B0604020202020204" pitchFamily="34" charset="0"/>
                <a:cs typeface="Arial" panose="020B0604020202020204" pitchFamily="34" charset="0"/>
              </a:rPr>
              <a:t>2 tahun </a:t>
            </a:r>
            <a:r>
              <a:rPr lang="en-US" sz="1000" b="1" dirty="0" err="1">
                <a:solidFill>
                  <a:schemeClr val="dk1"/>
                </a:solidFill>
                <a:latin typeface="Arial" panose="020B0604020202020204" pitchFamily="34" charset="0"/>
                <a:cs typeface="Arial" panose="020B0604020202020204" pitchFamily="34" charset="0"/>
              </a:rPr>
              <a:t>terakhir</a:t>
            </a:r>
            <a:r>
              <a:rPr lang="en-US" sz="1000" b="1"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telah</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menyumbang</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pendapatan</a:t>
            </a:r>
            <a:r>
              <a:rPr lang="en-US" sz="1000" dirty="0">
                <a:solidFill>
                  <a:schemeClr val="dk1"/>
                </a:solidFill>
                <a:latin typeface="Arial" panose="020B0604020202020204" pitchFamily="34" charset="0"/>
                <a:cs typeface="Arial" panose="020B0604020202020204" pitchFamily="34" charset="0"/>
              </a:rPr>
              <a:t> total </a:t>
            </a:r>
            <a:r>
              <a:rPr lang="en-US" sz="1000" dirty="0" err="1">
                <a:solidFill>
                  <a:schemeClr val="dk1"/>
                </a:solidFill>
                <a:latin typeface="Arial" panose="020B0604020202020204" pitchFamily="34" charset="0"/>
                <a:cs typeface="Arial" panose="020B0604020202020204" pitchFamily="34" charset="0"/>
              </a:rPr>
              <a:t>sebesar</a:t>
            </a:r>
            <a:r>
              <a:rPr lang="en-US" sz="1000" dirty="0">
                <a:solidFill>
                  <a:schemeClr val="dk1"/>
                </a:solidFill>
                <a:latin typeface="Arial" panose="020B0604020202020204" pitchFamily="34" charset="0"/>
                <a:cs typeface="Arial" panose="020B0604020202020204" pitchFamily="34" charset="0"/>
              </a:rPr>
              <a:t> </a:t>
            </a:r>
            <a:r>
              <a:rPr lang="en-US" sz="1000" b="1" dirty="0">
                <a:solidFill>
                  <a:schemeClr val="dk1"/>
                </a:solidFill>
                <a:latin typeface="Arial" panose="020B0604020202020204" pitchFamily="34" charset="0"/>
                <a:cs typeface="Arial" panose="020B0604020202020204" pitchFamily="34" charset="0"/>
              </a:rPr>
              <a:t>$10.63M </a:t>
            </a:r>
            <a:r>
              <a:rPr lang="en-US" sz="1000" dirty="0">
                <a:solidFill>
                  <a:schemeClr val="dk1"/>
                </a:solidFill>
                <a:latin typeface="Arial" panose="020B0604020202020204" pitchFamily="34" charset="0"/>
                <a:cs typeface="Arial" panose="020B0604020202020204" pitchFamily="34" charset="0"/>
              </a:rPr>
              <a:t>atau </a:t>
            </a:r>
            <a:r>
              <a:rPr lang="en-US" sz="1000" dirty="0" err="1">
                <a:solidFill>
                  <a:schemeClr val="dk1"/>
                </a:solidFill>
                <a:latin typeface="Arial" panose="020B0604020202020204" pitchFamily="34" charset="0"/>
                <a:cs typeface="Arial" panose="020B0604020202020204" pitchFamily="34" charset="0"/>
              </a:rPr>
              <a:t>sekitar</a:t>
            </a:r>
            <a:r>
              <a:rPr lang="en-US" sz="1000" dirty="0">
                <a:solidFill>
                  <a:schemeClr val="dk1"/>
                </a:solidFill>
                <a:latin typeface="Arial" panose="020B0604020202020204" pitchFamily="34" charset="0"/>
                <a:cs typeface="Arial" panose="020B0604020202020204" pitchFamily="34" charset="0"/>
              </a:rPr>
              <a:t> </a:t>
            </a:r>
            <a:r>
              <a:rPr lang="en-US" sz="1000" b="1" dirty="0">
                <a:solidFill>
                  <a:schemeClr val="dk1"/>
                </a:solidFill>
                <a:latin typeface="Arial" panose="020B0604020202020204" pitchFamily="34" charset="0"/>
                <a:cs typeface="Arial" panose="020B0604020202020204" pitchFamily="34" charset="0"/>
              </a:rPr>
              <a:t>77,25% total </a:t>
            </a:r>
            <a:r>
              <a:rPr lang="en-US" sz="1000" b="1" dirty="0" err="1">
                <a:solidFill>
                  <a:schemeClr val="dk1"/>
                </a:solidFill>
                <a:latin typeface="Arial" panose="020B0604020202020204" pitchFamily="34" charset="0"/>
                <a:cs typeface="Arial" panose="020B0604020202020204" pitchFamily="34" charset="0"/>
              </a:rPr>
              <a:t>pendapatan</a:t>
            </a:r>
            <a:r>
              <a:rPr lang="en-US" sz="1000" b="1"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perusahaan</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didapatkan</a:t>
            </a:r>
            <a:r>
              <a:rPr lang="en-US" sz="1000" dirty="0">
                <a:solidFill>
                  <a:schemeClr val="dk1"/>
                </a:solidFill>
                <a:latin typeface="Arial" panose="020B0604020202020204" pitchFamily="34" charset="0"/>
                <a:cs typeface="Arial" panose="020B0604020202020204" pitchFamily="34" charset="0"/>
              </a:rPr>
              <a:t> </a:t>
            </a:r>
            <a:r>
              <a:rPr lang="en-US" sz="1000" dirty="0" err="1">
                <a:solidFill>
                  <a:schemeClr val="dk1"/>
                </a:solidFill>
                <a:latin typeface="Arial" panose="020B0604020202020204" pitchFamily="34" charset="0"/>
                <a:cs typeface="Arial" panose="020B0604020202020204" pitchFamily="34" charset="0"/>
              </a:rPr>
              <a:t>dari</a:t>
            </a:r>
            <a:r>
              <a:rPr lang="en-US" sz="1000" dirty="0">
                <a:solidFill>
                  <a:schemeClr val="dk1"/>
                </a:solidFill>
                <a:latin typeface="Arial" panose="020B0604020202020204" pitchFamily="34" charset="0"/>
                <a:cs typeface="Arial" panose="020B0604020202020204" pitchFamily="34" charset="0"/>
              </a:rPr>
              <a:t> customer yang </a:t>
            </a:r>
            <a:r>
              <a:rPr lang="en-US" sz="1000" dirty="0" err="1">
                <a:solidFill>
                  <a:schemeClr val="dk1"/>
                </a:solidFill>
                <a:latin typeface="Arial" panose="020B0604020202020204" pitchFamily="34" charset="0"/>
                <a:cs typeface="Arial" panose="020B0604020202020204" pitchFamily="34" charset="0"/>
              </a:rPr>
              <a:t>melakukan</a:t>
            </a:r>
            <a:r>
              <a:rPr lang="en-US" sz="1000" dirty="0">
                <a:solidFill>
                  <a:schemeClr val="dk1"/>
                </a:solidFill>
                <a:latin typeface="Arial" panose="020B0604020202020204" pitchFamily="34" charset="0"/>
                <a:cs typeface="Arial" panose="020B0604020202020204" pitchFamily="34" charset="0"/>
              </a:rPr>
              <a:t> </a:t>
            </a:r>
            <a:r>
              <a:rPr lang="en-US" sz="1000" b="1" dirty="0" err="1">
                <a:solidFill>
                  <a:schemeClr val="dk1"/>
                </a:solidFill>
                <a:latin typeface="Arial" panose="020B0604020202020204" pitchFamily="34" charset="0"/>
                <a:cs typeface="Arial" panose="020B0604020202020204" pitchFamily="34" charset="0"/>
              </a:rPr>
              <a:t>pembayaran</a:t>
            </a:r>
            <a:r>
              <a:rPr lang="en-US" sz="1000" b="1" dirty="0">
                <a:solidFill>
                  <a:schemeClr val="dk1"/>
                </a:solidFill>
                <a:latin typeface="Arial" panose="020B0604020202020204" pitchFamily="34" charset="0"/>
                <a:cs typeface="Arial" panose="020B0604020202020204" pitchFamily="34" charset="0"/>
              </a:rPr>
              <a:t> dengan type credit card.   </a:t>
            </a:r>
          </a:p>
          <a:p>
            <a:pPr marL="133350" indent="0" algn="just">
              <a:lnSpc>
                <a:spcPct val="150000"/>
              </a:lnSpc>
              <a:buClr>
                <a:schemeClr val="dk1"/>
              </a:buClr>
              <a:buSzPts val="1500"/>
              <a:buNone/>
            </a:pPr>
            <a:endParaRPr lang="en-ID" sz="1000" dirty="0">
              <a:solidFill>
                <a:schemeClr val="dk1"/>
              </a:solidFill>
            </a:endParaRPr>
          </a:p>
        </p:txBody>
      </p:sp>
    </p:spTree>
    <p:extLst>
      <p:ext uri="{BB962C8B-B14F-4D97-AF65-F5344CB8AC3E}">
        <p14:creationId xmlns:p14="http://schemas.microsoft.com/office/powerpoint/2010/main" val="2753049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A2FE7A26-D737-24CA-0631-E23EBE18C7AF}"/>
            </a:ext>
          </a:extLst>
        </p:cNvPr>
        <p:cNvGrpSpPr/>
        <p:nvPr/>
      </p:nvGrpSpPr>
      <p:grpSpPr>
        <a:xfrm>
          <a:off x="0" y="0"/>
          <a:ext cx="0" cy="0"/>
          <a:chOff x="0" y="0"/>
          <a:chExt cx="0" cy="0"/>
        </a:xfrm>
      </p:grpSpPr>
      <p:sp>
        <p:nvSpPr>
          <p:cNvPr id="99" name="Google Shape;99;p25">
            <a:extLst>
              <a:ext uri="{FF2B5EF4-FFF2-40B4-BE49-F238E27FC236}">
                <a16:creationId xmlns:a16="http://schemas.microsoft.com/office/drawing/2014/main" id="{B06ABC3D-938E-9ED3-3DD4-DAE70EDB0A14}"/>
              </a:ext>
            </a:extLst>
          </p:cNvPr>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dirty="0">
                <a:solidFill>
                  <a:schemeClr val="lt1"/>
                </a:solidFill>
              </a:rPr>
              <a:t>Analyzing eCommerce Business Performance with SQL</a:t>
            </a:r>
            <a:endParaRPr sz="3080" b="1" dirty="0">
              <a:solidFill>
                <a:schemeClr val="lt1"/>
              </a:solidFill>
            </a:endParaRPr>
          </a:p>
        </p:txBody>
      </p:sp>
      <p:sp>
        <p:nvSpPr>
          <p:cNvPr id="100" name="Google Shape;100;p25">
            <a:extLst>
              <a:ext uri="{FF2B5EF4-FFF2-40B4-BE49-F238E27FC236}">
                <a16:creationId xmlns:a16="http://schemas.microsoft.com/office/drawing/2014/main" id="{70E0FC12-E605-C615-501B-EC0172B7A293}"/>
              </a:ext>
            </a:extLst>
          </p:cNvPr>
          <p:cNvSpPr txBox="1"/>
          <p:nvPr/>
        </p:nvSpPr>
        <p:spPr>
          <a:xfrm>
            <a:off x="4572000" y="2002662"/>
            <a:ext cx="4572000" cy="1138175"/>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4800" b="1" i="0" u="none" strike="noStrike" cap="none" dirty="0">
                <a:solidFill>
                  <a:srgbClr val="000000"/>
                </a:solidFill>
                <a:latin typeface="Dosis"/>
                <a:ea typeface="Dosis"/>
                <a:cs typeface="Dosis"/>
                <a:sym typeface="Dosis"/>
              </a:rPr>
              <a:t>TERIMA KASIH</a:t>
            </a:r>
            <a:endParaRPr sz="4800" b="1" i="0" u="none" strike="noStrike" cap="none" dirty="0">
              <a:solidFill>
                <a:srgbClr val="000000"/>
              </a:solidFill>
              <a:latin typeface="Dosis"/>
              <a:ea typeface="Dosis"/>
              <a:cs typeface="Dosis"/>
              <a:sym typeface="Dosis"/>
            </a:endParaRPr>
          </a:p>
        </p:txBody>
      </p:sp>
    </p:spTree>
    <p:extLst>
      <p:ext uri="{BB962C8B-B14F-4D97-AF65-F5344CB8AC3E}">
        <p14:creationId xmlns:p14="http://schemas.microsoft.com/office/powerpoint/2010/main" val="219207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391886" y="-8164"/>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Overview Certificate</a:t>
            </a:r>
            <a:endParaRPr sz="2220" b="1" dirty="0">
              <a:solidFill>
                <a:schemeClr val="lt1"/>
              </a:solidFill>
            </a:endParaRPr>
          </a:p>
        </p:txBody>
      </p:sp>
      <p:pic>
        <p:nvPicPr>
          <p:cNvPr id="5" name="Picture 4">
            <a:extLst>
              <a:ext uri="{FF2B5EF4-FFF2-40B4-BE49-F238E27FC236}">
                <a16:creationId xmlns:a16="http://schemas.microsoft.com/office/drawing/2014/main" id="{7EBE3CA0-4EEE-869B-5D3E-FB18C19C38D4}"/>
              </a:ext>
            </a:extLst>
          </p:cNvPr>
          <p:cNvPicPr>
            <a:picLocks noChangeAspect="1"/>
          </p:cNvPicPr>
          <p:nvPr/>
        </p:nvPicPr>
        <p:blipFill>
          <a:blip r:embed="rId3"/>
          <a:stretch>
            <a:fillRect/>
          </a:stretch>
        </p:blipFill>
        <p:spPr>
          <a:xfrm>
            <a:off x="1781490" y="693964"/>
            <a:ext cx="5581019" cy="3945384"/>
          </a:xfrm>
          <a:prstGeom prst="rect">
            <a:avLst/>
          </a:prstGeom>
        </p:spPr>
      </p:pic>
      <p:sp>
        <p:nvSpPr>
          <p:cNvPr id="6" name="Google Shape;115;p27">
            <a:extLst>
              <a:ext uri="{FF2B5EF4-FFF2-40B4-BE49-F238E27FC236}">
                <a16:creationId xmlns:a16="http://schemas.microsoft.com/office/drawing/2014/main" id="{F22F7AA0-4176-1A99-2CEB-BA0938659157}"/>
              </a:ext>
            </a:extLst>
          </p:cNvPr>
          <p:cNvSpPr txBox="1"/>
          <p:nvPr/>
        </p:nvSpPr>
        <p:spPr>
          <a:xfrm>
            <a:off x="4656000" y="472698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hlinkClick r:id="rId4"/>
              </a:rPr>
              <a:t>Lihat atau Download Sertifikat disini</a:t>
            </a:r>
            <a:endParaRPr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42A838D-DEB3-384C-D0B9-09FF00386B44}"/>
            </a:ext>
          </a:extLst>
        </p:cNvPr>
        <p:cNvGrpSpPr/>
        <p:nvPr/>
      </p:nvGrpSpPr>
      <p:grpSpPr>
        <a:xfrm>
          <a:off x="0" y="0"/>
          <a:ext cx="0" cy="0"/>
          <a:chOff x="0" y="0"/>
          <a:chExt cx="0" cy="0"/>
        </a:xfrm>
      </p:grpSpPr>
      <p:sp>
        <p:nvSpPr>
          <p:cNvPr id="107" name="Google Shape;107;p26">
            <a:extLst>
              <a:ext uri="{FF2B5EF4-FFF2-40B4-BE49-F238E27FC236}">
                <a16:creationId xmlns:a16="http://schemas.microsoft.com/office/drawing/2014/main" id="{DFF36E70-27A9-200D-6895-48B77F0BE888}"/>
              </a:ext>
            </a:extLst>
          </p:cNvPr>
          <p:cNvSpPr txBox="1">
            <a:spLocks noGrp="1"/>
          </p:cNvSpPr>
          <p:nvPr>
            <p:ph type="title"/>
          </p:nvPr>
        </p:nvSpPr>
        <p:spPr>
          <a:xfrm>
            <a:off x="391886" y="-8164"/>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DAFTAR ISI</a:t>
            </a:r>
            <a:endParaRPr sz="2220" b="1" dirty="0">
              <a:solidFill>
                <a:schemeClr val="lt1"/>
              </a:solidFill>
            </a:endParaRPr>
          </a:p>
        </p:txBody>
      </p:sp>
      <p:sp>
        <p:nvSpPr>
          <p:cNvPr id="2" name="Google Shape;108;p26">
            <a:extLst>
              <a:ext uri="{FF2B5EF4-FFF2-40B4-BE49-F238E27FC236}">
                <a16:creationId xmlns:a16="http://schemas.microsoft.com/office/drawing/2014/main" id="{09A0E98F-0983-A660-2C30-F73241469E90}"/>
              </a:ext>
            </a:extLst>
          </p:cNvPr>
          <p:cNvSpPr txBox="1">
            <a:spLocks noGrp="1"/>
          </p:cNvSpPr>
          <p:nvPr>
            <p:ph type="body" idx="1"/>
          </p:nvPr>
        </p:nvSpPr>
        <p:spPr>
          <a:xfrm>
            <a:off x="526714" y="1187658"/>
            <a:ext cx="7656643" cy="3062100"/>
          </a:xfrm>
          <a:prstGeom prst="rect">
            <a:avLst/>
          </a:prstGeom>
        </p:spPr>
        <p:txBody>
          <a:bodyPr spcFirstLastPara="1" wrap="square" lIns="91425" tIns="91425" rIns="91425" bIns="91425" anchor="t" anchorCtr="0">
            <a:normAutofit/>
          </a:bodyPr>
          <a:lstStyle/>
          <a:p>
            <a:pPr marL="285750" lvl="0" indent="-285750" algn="just" rtl="0">
              <a:spcBef>
                <a:spcPts val="0"/>
              </a:spcBef>
              <a:spcAft>
                <a:spcPts val="1200"/>
              </a:spcAft>
              <a:buFont typeface="Wingdings" panose="05000000000000000000" pitchFamily="2" charset="2"/>
              <a:buChar char="q"/>
            </a:pPr>
            <a:r>
              <a:rPr lang="en-US" sz="2000" dirty="0">
                <a:solidFill>
                  <a:schemeClr val="tx1"/>
                </a:solidFill>
                <a:latin typeface="Aptos" panose="020B0004020202020204" pitchFamily="34" charset="0"/>
                <a:ea typeface="Dosis"/>
                <a:cs typeface="Dosis"/>
                <a:sym typeface="Dosis"/>
              </a:rPr>
              <a:t>Overview</a:t>
            </a:r>
          </a:p>
          <a:p>
            <a:pPr marL="285750" lvl="0" indent="-285750" algn="just" rtl="0">
              <a:spcBef>
                <a:spcPts val="0"/>
              </a:spcBef>
              <a:spcAft>
                <a:spcPts val="1200"/>
              </a:spcAft>
              <a:buFont typeface="Wingdings" panose="05000000000000000000" pitchFamily="2" charset="2"/>
              <a:buChar char="q"/>
            </a:pPr>
            <a:r>
              <a:rPr lang="en-US" sz="2000" dirty="0">
                <a:solidFill>
                  <a:schemeClr val="tx1"/>
                </a:solidFill>
                <a:latin typeface="Aptos" panose="020B0004020202020204" pitchFamily="34" charset="0"/>
                <a:ea typeface="Dosis"/>
                <a:cs typeface="Dosis"/>
                <a:sym typeface="Dosis"/>
              </a:rPr>
              <a:t>Data Preparation</a:t>
            </a:r>
          </a:p>
          <a:p>
            <a:pPr marL="285750" lvl="0" indent="-285750" algn="just" rtl="0">
              <a:spcBef>
                <a:spcPts val="0"/>
              </a:spcBef>
              <a:spcAft>
                <a:spcPts val="1200"/>
              </a:spcAft>
              <a:buFont typeface="Wingdings" panose="05000000000000000000" pitchFamily="2" charset="2"/>
              <a:buChar char="q"/>
            </a:pPr>
            <a:r>
              <a:rPr lang="en" sz="2000" dirty="0">
                <a:solidFill>
                  <a:schemeClr val="tx1"/>
                </a:solidFill>
                <a:latin typeface="Aptos" panose="020B0004020202020204" pitchFamily="34" charset="0"/>
              </a:rPr>
              <a:t>Annual Customer Activity Growth Analysis</a:t>
            </a:r>
          </a:p>
          <a:p>
            <a:pPr marL="285750" lvl="0" indent="-285750" algn="just" rtl="0">
              <a:spcBef>
                <a:spcPts val="0"/>
              </a:spcBef>
              <a:spcAft>
                <a:spcPts val="1200"/>
              </a:spcAft>
              <a:buFont typeface="Wingdings" panose="05000000000000000000" pitchFamily="2" charset="2"/>
              <a:buChar char="q"/>
            </a:pPr>
            <a:r>
              <a:rPr lang="en" sz="2000" dirty="0">
                <a:solidFill>
                  <a:schemeClr val="tx1"/>
                </a:solidFill>
                <a:latin typeface="Aptos" panose="020B0004020202020204" pitchFamily="34" charset="0"/>
              </a:rPr>
              <a:t>Annual Product Category Quality Analysis</a:t>
            </a:r>
            <a:endParaRPr lang="en-US" sz="2000" dirty="0">
              <a:solidFill>
                <a:schemeClr val="tx1"/>
              </a:solidFill>
              <a:latin typeface="Aptos" panose="020B0004020202020204" pitchFamily="34" charset="0"/>
              <a:ea typeface="Dosis"/>
              <a:cs typeface="Dosis"/>
              <a:sym typeface="Dosis"/>
            </a:endParaRPr>
          </a:p>
          <a:p>
            <a:pPr marL="285750" lvl="0" indent="-285750" algn="just" rtl="0">
              <a:spcBef>
                <a:spcPts val="0"/>
              </a:spcBef>
              <a:spcAft>
                <a:spcPts val="1200"/>
              </a:spcAft>
              <a:buFont typeface="Wingdings" panose="05000000000000000000" pitchFamily="2" charset="2"/>
              <a:buChar char="q"/>
            </a:pPr>
            <a:r>
              <a:rPr lang="en" sz="2000" dirty="0">
                <a:solidFill>
                  <a:schemeClr val="tx1"/>
                </a:solidFill>
                <a:latin typeface="Aptos" panose="020B0004020202020204" pitchFamily="34" charset="0"/>
              </a:rPr>
              <a:t>Analysis of Annual Payment Type Usage</a:t>
            </a:r>
            <a:endParaRPr sz="2000" dirty="0">
              <a:solidFill>
                <a:schemeClr val="tx1"/>
              </a:solidFill>
              <a:latin typeface="Aptos" panose="020B0004020202020204" pitchFamily="34" charset="0"/>
              <a:ea typeface="Dosis"/>
              <a:cs typeface="Dosis"/>
              <a:sym typeface="Dosis"/>
            </a:endParaRPr>
          </a:p>
        </p:txBody>
      </p:sp>
    </p:spTree>
    <p:extLst>
      <p:ext uri="{BB962C8B-B14F-4D97-AF65-F5344CB8AC3E}">
        <p14:creationId xmlns:p14="http://schemas.microsoft.com/office/powerpoint/2010/main" val="3429236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41E1F4A-4E83-C7F0-8209-1D88E6A4B11A}"/>
            </a:ext>
          </a:extLst>
        </p:cNvPr>
        <p:cNvGrpSpPr/>
        <p:nvPr/>
      </p:nvGrpSpPr>
      <p:grpSpPr>
        <a:xfrm>
          <a:off x="0" y="0"/>
          <a:ext cx="0" cy="0"/>
          <a:chOff x="0" y="0"/>
          <a:chExt cx="0" cy="0"/>
        </a:xfrm>
      </p:grpSpPr>
      <p:sp>
        <p:nvSpPr>
          <p:cNvPr id="107" name="Google Shape;107;p26">
            <a:extLst>
              <a:ext uri="{FF2B5EF4-FFF2-40B4-BE49-F238E27FC236}">
                <a16:creationId xmlns:a16="http://schemas.microsoft.com/office/drawing/2014/main" id="{C6C8FD9A-63D2-1B5F-7187-66B440A4235A}"/>
              </a:ext>
            </a:extLst>
          </p:cNvPr>
          <p:cNvSpPr txBox="1">
            <a:spLocks noGrp="1"/>
          </p:cNvSpPr>
          <p:nvPr>
            <p:ph type="title"/>
          </p:nvPr>
        </p:nvSpPr>
        <p:spPr>
          <a:xfrm>
            <a:off x="311700" y="0"/>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Overview</a:t>
            </a:r>
            <a:endParaRPr sz="2220" b="1" dirty="0">
              <a:solidFill>
                <a:schemeClr val="lt1"/>
              </a:solidFill>
            </a:endParaRPr>
          </a:p>
        </p:txBody>
      </p:sp>
      <p:sp>
        <p:nvSpPr>
          <p:cNvPr id="108" name="Google Shape;108;p26">
            <a:extLst>
              <a:ext uri="{FF2B5EF4-FFF2-40B4-BE49-F238E27FC236}">
                <a16:creationId xmlns:a16="http://schemas.microsoft.com/office/drawing/2014/main" id="{97A9A03D-A9B9-31D4-DFE5-F215758500FC}"/>
              </a:ext>
            </a:extLst>
          </p:cNvPr>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dirty="0">
              <a:solidFill>
                <a:schemeClr val="dk1"/>
              </a:solidFill>
              <a:latin typeface="Dosis"/>
              <a:ea typeface="Dosis"/>
              <a:cs typeface="Dosis"/>
              <a:sym typeface="Dosis"/>
            </a:endParaRPr>
          </a:p>
        </p:txBody>
      </p:sp>
    </p:spTree>
    <p:extLst>
      <p:ext uri="{BB962C8B-B14F-4D97-AF65-F5344CB8AC3E}">
        <p14:creationId xmlns:p14="http://schemas.microsoft.com/office/powerpoint/2010/main" val="236668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E569599C-C0A4-E090-7AFF-0F14EB0F1E38}"/>
            </a:ext>
          </a:extLst>
        </p:cNvPr>
        <p:cNvGrpSpPr/>
        <p:nvPr/>
      </p:nvGrpSpPr>
      <p:grpSpPr>
        <a:xfrm>
          <a:off x="0" y="0"/>
          <a:ext cx="0" cy="0"/>
          <a:chOff x="0" y="0"/>
          <a:chExt cx="0" cy="0"/>
        </a:xfrm>
      </p:grpSpPr>
      <p:sp>
        <p:nvSpPr>
          <p:cNvPr id="113" name="Google Shape;113;p27">
            <a:extLst>
              <a:ext uri="{FF2B5EF4-FFF2-40B4-BE49-F238E27FC236}">
                <a16:creationId xmlns:a16="http://schemas.microsoft.com/office/drawing/2014/main" id="{986A9C5A-F27B-B875-2B92-6CD48B6ED569}"/>
              </a:ext>
            </a:extLst>
          </p:cNvPr>
          <p:cNvSpPr txBox="1">
            <a:spLocks noGrp="1"/>
          </p:cNvSpPr>
          <p:nvPr>
            <p:ph type="title"/>
          </p:nvPr>
        </p:nvSpPr>
        <p:spPr>
          <a:xfrm>
            <a:off x="902153" y="0"/>
            <a:ext cx="7339693"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a:extLst>
              <a:ext uri="{FF2B5EF4-FFF2-40B4-BE49-F238E27FC236}">
                <a16:creationId xmlns:a16="http://schemas.microsoft.com/office/drawing/2014/main" id="{43B0CCBA-03DF-6304-9A5F-58932115533E}"/>
              </a:ext>
            </a:extLst>
          </p:cNvPr>
          <p:cNvSpPr txBox="1">
            <a:spLocks noGrp="1"/>
          </p:cNvSpPr>
          <p:nvPr>
            <p:ph type="body" idx="1"/>
          </p:nvPr>
        </p:nvSpPr>
        <p:spPr>
          <a:xfrm>
            <a:off x="0" y="589309"/>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Desain ERD </a:t>
            </a:r>
            <a:r>
              <a:rPr lang="en" sz="1500" dirty="0">
                <a:solidFill>
                  <a:schemeClr val="dk1"/>
                </a:solidFill>
              </a:rPr>
              <a:t>(Entity Relationship Diagram) : </a:t>
            </a:r>
            <a:endParaRPr sz="1500" dirty="0">
              <a:solidFill>
                <a:schemeClr val="dk1"/>
              </a:solidFill>
            </a:endParaRPr>
          </a:p>
        </p:txBody>
      </p:sp>
      <p:pic>
        <p:nvPicPr>
          <p:cNvPr id="5" name="Picture 4">
            <a:extLst>
              <a:ext uri="{FF2B5EF4-FFF2-40B4-BE49-F238E27FC236}">
                <a16:creationId xmlns:a16="http://schemas.microsoft.com/office/drawing/2014/main" id="{084EC8E5-8294-B197-8142-FF1AFF65C937}"/>
              </a:ext>
            </a:extLst>
          </p:cNvPr>
          <p:cNvPicPr>
            <a:picLocks noChangeAspect="1"/>
          </p:cNvPicPr>
          <p:nvPr/>
        </p:nvPicPr>
        <p:blipFill>
          <a:blip r:embed="rId3"/>
          <a:stretch>
            <a:fillRect/>
          </a:stretch>
        </p:blipFill>
        <p:spPr>
          <a:xfrm>
            <a:off x="232269" y="1015425"/>
            <a:ext cx="4769241" cy="3604875"/>
          </a:xfrm>
          <a:prstGeom prst="rect">
            <a:avLst/>
          </a:prstGeom>
        </p:spPr>
      </p:pic>
      <p:sp>
        <p:nvSpPr>
          <p:cNvPr id="3" name="Google Shape;114;p27">
            <a:extLst>
              <a:ext uri="{FF2B5EF4-FFF2-40B4-BE49-F238E27FC236}">
                <a16:creationId xmlns:a16="http://schemas.microsoft.com/office/drawing/2014/main" id="{B666EA95-6ADD-78B4-B5B3-D464AB1B18B1}"/>
              </a:ext>
            </a:extLst>
          </p:cNvPr>
          <p:cNvSpPr txBox="1">
            <a:spLocks/>
          </p:cNvSpPr>
          <p:nvPr/>
        </p:nvSpPr>
        <p:spPr>
          <a:xfrm>
            <a:off x="5821606" y="823775"/>
            <a:ext cx="3010694" cy="112748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ID" sz="1050" dirty="0" err="1">
                <a:solidFill>
                  <a:schemeClr val="dk1"/>
                </a:solidFill>
              </a:rPr>
              <a:t>Pembuatan</a:t>
            </a:r>
            <a:r>
              <a:rPr lang="en-ID" sz="1050" dirty="0">
                <a:solidFill>
                  <a:schemeClr val="dk1"/>
                </a:solidFill>
              </a:rPr>
              <a:t> database yang </a:t>
            </a:r>
            <a:r>
              <a:rPr lang="en-ID" sz="1050" dirty="0" err="1">
                <a:solidFill>
                  <a:schemeClr val="dk1"/>
                </a:solidFill>
              </a:rPr>
              <a:t>dilengkapi</a:t>
            </a:r>
            <a:r>
              <a:rPr lang="en-ID" sz="1050" dirty="0">
                <a:solidFill>
                  <a:schemeClr val="dk1"/>
                </a:solidFill>
              </a:rPr>
              <a:t> </a:t>
            </a:r>
            <a:r>
              <a:rPr lang="en-ID" sz="1050" dirty="0" err="1">
                <a:solidFill>
                  <a:schemeClr val="dk1"/>
                </a:solidFill>
              </a:rPr>
              <a:t>dengan</a:t>
            </a:r>
            <a:r>
              <a:rPr lang="en-ID" sz="1050" dirty="0">
                <a:solidFill>
                  <a:schemeClr val="dk1"/>
                </a:solidFill>
              </a:rPr>
              <a:t> </a:t>
            </a:r>
            <a:r>
              <a:rPr lang="en-ID" sz="1050" dirty="0" err="1">
                <a:solidFill>
                  <a:schemeClr val="dk1"/>
                </a:solidFill>
              </a:rPr>
              <a:t>susunan</a:t>
            </a:r>
            <a:r>
              <a:rPr lang="en-ID" sz="1050" dirty="0">
                <a:solidFill>
                  <a:schemeClr val="dk1"/>
                </a:solidFill>
              </a:rPr>
              <a:t> </a:t>
            </a:r>
            <a:r>
              <a:rPr lang="en-ID" sz="1050" dirty="0" err="1">
                <a:solidFill>
                  <a:schemeClr val="dk1"/>
                </a:solidFill>
              </a:rPr>
              <a:t>tabel</a:t>
            </a:r>
            <a:r>
              <a:rPr lang="en-ID" sz="1050" dirty="0">
                <a:solidFill>
                  <a:schemeClr val="dk1"/>
                </a:solidFill>
              </a:rPr>
              <a:t> </a:t>
            </a:r>
            <a:r>
              <a:rPr lang="en-ID" sz="1050" dirty="0" err="1">
                <a:solidFill>
                  <a:schemeClr val="dk1"/>
                </a:solidFill>
              </a:rPr>
              <a:t>didalamnya</a:t>
            </a:r>
            <a:r>
              <a:rPr lang="en-ID" sz="1050" dirty="0">
                <a:solidFill>
                  <a:schemeClr val="dk1"/>
                </a:solidFill>
              </a:rPr>
              <a:t>. </a:t>
            </a:r>
            <a:r>
              <a:rPr lang="en-ID" sz="1050" dirty="0" err="1">
                <a:solidFill>
                  <a:schemeClr val="dk1"/>
                </a:solidFill>
              </a:rPr>
              <a:t>Tabel</a:t>
            </a:r>
            <a:r>
              <a:rPr lang="en-ID" sz="1050" dirty="0">
                <a:solidFill>
                  <a:schemeClr val="dk1"/>
                </a:solidFill>
              </a:rPr>
              <a:t> </a:t>
            </a:r>
            <a:r>
              <a:rPr lang="en-ID" sz="1050" dirty="0" err="1">
                <a:solidFill>
                  <a:schemeClr val="dk1"/>
                </a:solidFill>
              </a:rPr>
              <a:t>disusun</a:t>
            </a:r>
            <a:r>
              <a:rPr lang="en-ID" sz="1050" dirty="0">
                <a:solidFill>
                  <a:schemeClr val="dk1"/>
                </a:solidFill>
              </a:rPr>
              <a:t> </a:t>
            </a:r>
            <a:r>
              <a:rPr lang="en-ID" sz="1050" dirty="0" err="1">
                <a:solidFill>
                  <a:schemeClr val="dk1"/>
                </a:solidFill>
              </a:rPr>
              <a:t>menggunakan</a:t>
            </a:r>
            <a:r>
              <a:rPr lang="en-ID" sz="1050" dirty="0">
                <a:solidFill>
                  <a:schemeClr val="dk1"/>
                </a:solidFill>
              </a:rPr>
              <a:t> </a:t>
            </a:r>
            <a:r>
              <a:rPr lang="en-ID" sz="1050" dirty="0" err="1">
                <a:solidFill>
                  <a:schemeClr val="dk1"/>
                </a:solidFill>
              </a:rPr>
              <a:t>desain</a:t>
            </a:r>
            <a:r>
              <a:rPr lang="en-ID" sz="1050" dirty="0">
                <a:solidFill>
                  <a:schemeClr val="dk1"/>
                </a:solidFill>
              </a:rPr>
              <a:t> </a:t>
            </a:r>
            <a:r>
              <a:rPr lang="en-ID" sz="1050" dirty="0" err="1">
                <a:solidFill>
                  <a:schemeClr val="dk1"/>
                </a:solidFill>
              </a:rPr>
              <a:t>dari</a:t>
            </a:r>
            <a:r>
              <a:rPr lang="en-ID" sz="1050" dirty="0">
                <a:solidFill>
                  <a:schemeClr val="dk1"/>
                </a:solidFill>
              </a:rPr>
              <a:t> ERD yang </a:t>
            </a:r>
            <a:r>
              <a:rPr lang="en-ID" sz="1050" dirty="0" err="1">
                <a:solidFill>
                  <a:schemeClr val="dk1"/>
                </a:solidFill>
              </a:rPr>
              <a:t>telah</a:t>
            </a:r>
            <a:r>
              <a:rPr lang="en-ID" sz="1050" dirty="0">
                <a:solidFill>
                  <a:schemeClr val="dk1"/>
                </a:solidFill>
              </a:rPr>
              <a:t> </a:t>
            </a:r>
            <a:r>
              <a:rPr lang="en-ID" sz="1050" dirty="0" err="1">
                <a:solidFill>
                  <a:schemeClr val="dk1"/>
                </a:solidFill>
              </a:rPr>
              <a:t>dibuat</a:t>
            </a:r>
            <a:r>
              <a:rPr lang="en-ID" sz="1050" dirty="0">
                <a:solidFill>
                  <a:schemeClr val="dk1"/>
                </a:solidFill>
              </a:rPr>
              <a:t> </a:t>
            </a:r>
            <a:r>
              <a:rPr lang="en-ID" sz="1050" dirty="0" err="1">
                <a:solidFill>
                  <a:schemeClr val="dk1"/>
                </a:solidFill>
              </a:rPr>
              <a:t>dengan</a:t>
            </a:r>
            <a:r>
              <a:rPr lang="en-ID" sz="1050" dirty="0">
                <a:solidFill>
                  <a:schemeClr val="dk1"/>
                </a:solidFill>
              </a:rPr>
              <a:t> </a:t>
            </a:r>
            <a:r>
              <a:rPr lang="en-ID" sz="1050" dirty="0" err="1">
                <a:solidFill>
                  <a:schemeClr val="dk1"/>
                </a:solidFill>
              </a:rPr>
              <a:t>memperhatikan</a:t>
            </a:r>
            <a:r>
              <a:rPr lang="en-ID" sz="1050" dirty="0">
                <a:solidFill>
                  <a:schemeClr val="dk1"/>
                </a:solidFill>
              </a:rPr>
              <a:t> </a:t>
            </a:r>
            <a:r>
              <a:rPr lang="en-ID" sz="1050" dirty="0" err="1">
                <a:solidFill>
                  <a:schemeClr val="dk1"/>
                </a:solidFill>
              </a:rPr>
              <a:t>tipe</a:t>
            </a:r>
            <a:r>
              <a:rPr lang="en-ID" sz="1050" dirty="0">
                <a:solidFill>
                  <a:schemeClr val="dk1"/>
                </a:solidFill>
              </a:rPr>
              <a:t> data dan </a:t>
            </a:r>
            <a:r>
              <a:rPr lang="en-ID" sz="1050" dirty="0" err="1">
                <a:solidFill>
                  <a:schemeClr val="dk1"/>
                </a:solidFill>
              </a:rPr>
              <a:t>ukuran</a:t>
            </a:r>
            <a:r>
              <a:rPr lang="en-ID" sz="1050" dirty="0">
                <a:solidFill>
                  <a:schemeClr val="dk1"/>
                </a:solidFill>
              </a:rPr>
              <a:t> data pada </a:t>
            </a:r>
            <a:r>
              <a:rPr lang="en-ID" sz="1050" dirty="0" err="1">
                <a:solidFill>
                  <a:schemeClr val="dk1"/>
                </a:solidFill>
              </a:rPr>
              <a:t>setiap</a:t>
            </a:r>
            <a:r>
              <a:rPr lang="en-ID" sz="1050" dirty="0">
                <a:solidFill>
                  <a:schemeClr val="dk1"/>
                </a:solidFill>
              </a:rPr>
              <a:t> </a:t>
            </a:r>
            <a:r>
              <a:rPr lang="en-ID" sz="1050" dirty="0" err="1">
                <a:solidFill>
                  <a:schemeClr val="dk1"/>
                </a:solidFill>
              </a:rPr>
              <a:t>kolomnya</a:t>
            </a:r>
            <a:endParaRPr lang="en-ID" sz="1050" dirty="0">
              <a:solidFill>
                <a:schemeClr val="dk1"/>
              </a:solidFill>
            </a:endParaRPr>
          </a:p>
        </p:txBody>
      </p:sp>
      <p:sp>
        <p:nvSpPr>
          <p:cNvPr id="6" name="Heptagon 5">
            <a:extLst>
              <a:ext uri="{FF2B5EF4-FFF2-40B4-BE49-F238E27FC236}">
                <a16:creationId xmlns:a16="http://schemas.microsoft.com/office/drawing/2014/main" id="{026B9819-3DC5-3685-F135-8375281FBD97}"/>
              </a:ext>
            </a:extLst>
          </p:cNvPr>
          <p:cNvSpPr/>
          <p:nvPr/>
        </p:nvSpPr>
        <p:spPr>
          <a:xfrm>
            <a:off x="5109479" y="1122178"/>
            <a:ext cx="604157" cy="481693"/>
          </a:xfrm>
          <a:prstGeom prst="heptagon">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ID" dirty="0">
              <a:solidFill>
                <a:schemeClr val="tx1"/>
              </a:solidFill>
            </a:endParaRPr>
          </a:p>
        </p:txBody>
      </p:sp>
      <p:sp>
        <p:nvSpPr>
          <p:cNvPr id="7" name="Heptagon 6">
            <a:extLst>
              <a:ext uri="{FF2B5EF4-FFF2-40B4-BE49-F238E27FC236}">
                <a16:creationId xmlns:a16="http://schemas.microsoft.com/office/drawing/2014/main" id="{F381D157-F93E-7D69-8BA7-04321F7CE3D1}"/>
              </a:ext>
            </a:extLst>
          </p:cNvPr>
          <p:cNvSpPr/>
          <p:nvPr/>
        </p:nvSpPr>
        <p:spPr>
          <a:xfrm>
            <a:off x="5109478" y="2271218"/>
            <a:ext cx="604157" cy="481693"/>
          </a:xfrm>
          <a:prstGeom prst="heptagon">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endParaRPr lang="en-ID" dirty="0">
              <a:solidFill>
                <a:schemeClr val="tx1"/>
              </a:solidFill>
            </a:endParaRPr>
          </a:p>
        </p:txBody>
      </p:sp>
      <p:sp>
        <p:nvSpPr>
          <p:cNvPr id="8" name="Google Shape;114;p27">
            <a:extLst>
              <a:ext uri="{FF2B5EF4-FFF2-40B4-BE49-F238E27FC236}">
                <a16:creationId xmlns:a16="http://schemas.microsoft.com/office/drawing/2014/main" id="{35951615-8514-8DF8-8090-EF96019B90A2}"/>
              </a:ext>
            </a:extLst>
          </p:cNvPr>
          <p:cNvSpPr txBox="1">
            <a:spLocks/>
          </p:cNvSpPr>
          <p:nvPr/>
        </p:nvSpPr>
        <p:spPr>
          <a:xfrm>
            <a:off x="5821606" y="2019912"/>
            <a:ext cx="3010694" cy="112748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ID" sz="1050" dirty="0">
                <a:solidFill>
                  <a:schemeClr val="dk1"/>
                </a:solidFill>
              </a:rPr>
              <a:t>Importing data (</a:t>
            </a:r>
            <a:r>
              <a:rPr lang="en-ID" sz="1050" dirty="0" err="1">
                <a:solidFill>
                  <a:schemeClr val="dk1"/>
                </a:solidFill>
              </a:rPr>
              <a:t>migrasi</a:t>
            </a:r>
            <a:r>
              <a:rPr lang="en-ID" sz="1050" dirty="0">
                <a:solidFill>
                  <a:schemeClr val="dk1"/>
                </a:solidFill>
              </a:rPr>
              <a:t> data) </a:t>
            </a:r>
            <a:r>
              <a:rPr lang="en-ID" sz="1050" dirty="0" err="1">
                <a:solidFill>
                  <a:schemeClr val="dk1"/>
                </a:solidFill>
              </a:rPr>
              <a:t>yakni</a:t>
            </a:r>
            <a:r>
              <a:rPr lang="en-ID" sz="1050" dirty="0">
                <a:solidFill>
                  <a:schemeClr val="dk1"/>
                </a:solidFill>
              </a:rPr>
              <a:t> dilakukan </a:t>
            </a:r>
            <a:r>
              <a:rPr lang="en-ID" sz="1050" dirty="0" err="1">
                <a:solidFill>
                  <a:schemeClr val="dk1"/>
                </a:solidFill>
              </a:rPr>
              <a:t>pemindahan</a:t>
            </a:r>
            <a:r>
              <a:rPr lang="en-ID" sz="1050" dirty="0">
                <a:solidFill>
                  <a:schemeClr val="dk1"/>
                </a:solidFill>
              </a:rPr>
              <a:t> data </a:t>
            </a:r>
            <a:r>
              <a:rPr lang="en-ID" sz="1050" dirty="0" err="1">
                <a:solidFill>
                  <a:schemeClr val="dk1"/>
                </a:solidFill>
              </a:rPr>
              <a:t>dari</a:t>
            </a:r>
            <a:r>
              <a:rPr lang="en-ID" sz="1050" dirty="0">
                <a:solidFill>
                  <a:schemeClr val="dk1"/>
                </a:solidFill>
              </a:rPr>
              <a:t> yang </a:t>
            </a:r>
            <a:r>
              <a:rPr lang="en-ID" sz="1050" dirty="0" err="1">
                <a:solidFill>
                  <a:schemeClr val="dk1"/>
                </a:solidFill>
              </a:rPr>
              <a:t>sebelumnya</a:t>
            </a:r>
            <a:r>
              <a:rPr lang="en-ID" sz="1050" dirty="0">
                <a:solidFill>
                  <a:schemeClr val="dk1"/>
                </a:solidFill>
              </a:rPr>
              <a:t> </a:t>
            </a:r>
            <a:r>
              <a:rPr lang="en-ID" sz="1050" dirty="0" err="1">
                <a:solidFill>
                  <a:schemeClr val="dk1"/>
                </a:solidFill>
              </a:rPr>
              <a:t>disimpan</a:t>
            </a:r>
            <a:r>
              <a:rPr lang="en-ID" sz="1050" dirty="0">
                <a:solidFill>
                  <a:schemeClr val="dk1"/>
                </a:solidFill>
              </a:rPr>
              <a:t> </a:t>
            </a:r>
            <a:r>
              <a:rPr lang="en-ID" sz="1050" dirty="0" err="1">
                <a:solidFill>
                  <a:schemeClr val="dk1"/>
                </a:solidFill>
              </a:rPr>
              <a:t>dalam</a:t>
            </a:r>
            <a:r>
              <a:rPr lang="en-ID" sz="1050" dirty="0">
                <a:solidFill>
                  <a:schemeClr val="dk1"/>
                </a:solidFill>
              </a:rPr>
              <a:t> format CSV </a:t>
            </a:r>
            <a:r>
              <a:rPr lang="en-ID" sz="1050" dirty="0" err="1">
                <a:solidFill>
                  <a:schemeClr val="dk1"/>
                </a:solidFill>
              </a:rPr>
              <a:t>menjadi</a:t>
            </a:r>
            <a:r>
              <a:rPr lang="en-ID" sz="1050" dirty="0">
                <a:solidFill>
                  <a:schemeClr val="dk1"/>
                </a:solidFill>
              </a:rPr>
              <a:t> data yang </a:t>
            </a:r>
            <a:r>
              <a:rPr lang="en-ID" sz="1050" dirty="0" err="1">
                <a:solidFill>
                  <a:schemeClr val="dk1"/>
                </a:solidFill>
              </a:rPr>
              <a:t>disimpan</a:t>
            </a:r>
            <a:r>
              <a:rPr lang="en-ID" sz="1050" dirty="0">
                <a:solidFill>
                  <a:schemeClr val="dk1"/>
                </a:solidFill>
              </a:rPr>
              <a:t> pada database (RDBMS)</a:t>
            </a:r>
          </a:p>
        </p:txBody>
      </p:sp>
      <p:sp>
        <p:nvSpPr>
          <p:cNvPr id="9" name="Heptagon 8">
            <a:extLst>
              <a:ext uri="{FF2B5EF4-FFF2-40B4-BE49-F238E27FC236}">
                <a16:creationId xmlns:a16="http://schemas.microsoft.com/office/drawing/2014/main" id="{2CD86BD6-1127-E075-32C8-32CD9E2EA438}"/>
              </a:ext>
            </a:extLst>
          </p:cNvPr>
          <p:cNvSpPr/>
          <p:nvPr/>
        </p:nvSpPr>
        <p:spPr>
          <a:xfrm>
            <a:off x="5109477" y="3346180"/>
            <a:ext cx="604157" cy="481693"/>
          </a:xfrm>
          <a:prstGeom prst="heptagon">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endParaRPr lang="en-ID" dirty="0">
              <a:solidFill>
                <a:schemeClr val="tx1"/>
              </a:solidFill>
            </a:endParaRPr>
          </a:p>
        </p:txBody>
      </p:sp>
      <p:sp>
        <p:nvSpPr>
          <p:cNvPr id="10" name="Google Shape;114;p27">
            <a:extLst>
              <a:ext uri="{FF2B5EF4-FFF2-40B4-BE49-F238E27FC236}">
                <a16:creationId xmlns:a16="http://schemas.microsoft.com/office/drawing/2014/main" id="{3EC249F6-6C56-1074-03D0-89D9FC1FB8A8}"/>
              </a:ext>
            </a:extLst>
          </p:cNvPr>
          <p:cNvSpPr txBox="1">
            <a:spLocks/>
          </p:cNvSpPr>
          <p:nvPr/>
        </p:nvSpPr>
        <p:spPr>
          <a:xfrm>
            <a:off x="5821606" y="3169876"/>
            <a:ext cx="3010694" cy="112748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ID" sz="1050" dirty="0" err="1">
                <a:solidFill>
                  <a:schemeClr val="dk1"/>
                </a:solidFill>
              </a:rPr>
              <a:t>Menerapkan</a:t>
            </a:r>
            <a:r>
              <a:rPr lang="en-ID" sz="1050" dirty="0">
                <a:solidFill>
                  <a:schemeClr val="dk1"/>
                </a:solidFill>
              </a:rPr>
              <a:t> primary key dan foreign key pada </a:t>
            </a:r>
            <a:r>
              <a:rPr lang="en-ID" sz="1050" dirty="0" err="1">
                <a:solidFill>
                  <a:schemeClr val="dk1"/>
                </a:solidFill>
              </a:rPr>
              <a:t>setiap</a:t>
            </a:r>
            <a:r>
              <a:rPr lang="en-ID" sz="1050" dirty="0">
                <a:solidFill>
                  <a:schemeClr val="dk1"/>
                </a:solidFill>
              </a:rPr>
              <a:t> </a:t>
            </a:r>
            <a:r>
              <a:rPr lang="en-ID" sz="1050" dirty="0" err="1">
                <a:solidFill>
                  <a:schemeClr val="dk1"/>
                </a:solidFill>
              </a:rPr>
              <a:t>tabelnya</a:t>
            </a:r>
            <a:r>
              <a:rPr lang="en-ID" sz="1050" dirty="0">
                <a:solidFill>
                  <a:schemeClr val="dk1"/>
                </a:solidFill>
              </a:rPr>
              <a:t> agar </a:t>
            </a:r>
            <a:r>
              <a:rPr lang="en-ID" sz="1050" dirty="0" err="1">
                <a:solidFill>
                  <a:schemeClr val="dk1"/>
                </a:solidFill>
              </a:rPr>
              <a:t>dapat</a:t>
            </a:r>
            <a:r>
              <a:rPr lang="en-ID" sz="1050" dirty="0">
                <a:solidFill>
                  <a:schemeClr val="dk1"/>
                </a:solidFill>
              </a:rPr>
              <a:t> </a:t>
            </a:r>
            <a:r>
              <a:rPr lang="en-ID" sz="1050" dirty="0" err="1">
                <a:solidFill>
                  <a:schemeClr val="dk1"/>
                </a:solidFill>
              </a:rPr>
              <a:t>dijadikan</a:t>
            </a:r>
            <a:r>
              <a:rPr lang="en-ID" sz="1050" dirty="0">
                <a:solidFill>
                  <a:schemeClr val="dk1"/>
                </a:solidFill>
              </a:rPr>
              <a:t> </a:t>
            </a:r>
            <a:r>
              <a:rPr lang="en-ID" sz="1050" dirty="0" err="1">
                <a:solidFill>
                  <a:schemeClr val="dk1"/>
                </a:solidFill>
              </a:rPr>
              <a:t>sebuah</a:t>
            </a:r>
            <a:r>
              <a:rPr lang="en-ID" sz="1050" dirty="0">
                <a:solidFill>
                  <a:schemeClr val="dk1"/>
                </a:solidFill>
              </a:rPr>
              <a:t> Relational Database Management System (RDBM).</a:t>
            </a:r>
          </a:p>
        </p:txBody>
      </p:sp>
      <p:sp>
        <p:nvSpPr>
          <p:cNvPr id="11" name="Google Shape;55;p13">
            <a:extLst>
              <a:ext uri="{FF2B5EF4-FFF2-40B4-BE49-F238E27FC236}">
                <a16:creationId xmlns:a16="http://schemas.microsoft.com/office/drawing/2014/main" id="{80D01A9C-C740-D0A1-73CC-4068B5FD89E4}"/>
              </a:ext>
            </a:extLst>
          </p:cNvPr>
          <p:cNvSpPr txBox="1"/>
          <p:nvPr/>
        </p:nvSpPr>
        <p:spPr>
          <a:xfrm>
            <a:off x="4635136" y="4559335"/>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hlinkClick r:id="rId4"/>
            </a:endParaRPr>
          </a:p>
          <a:p>
            <a:pPr marL="0" lvl="0" indent="0" algn="r" rtl="0">
              <a:lnSpc>
                <a:spcPct val="100000"/>
              </a:lnSpc>
              <a:spcBef>
                <a:spcPts val="0"/>
              </a:spcBef>
              <a:spcAft>
                <a:spcPts val="0"/>
              </a:spcAft>
              <a:buNone/>
            </a:pPr>
            <a:r>
              <a:rPr lang="en" sz="1100" dirty="0">
                <a:solidFill>
                  <a:schemeClr val="dk1"/>
                </a:solidFill>
                <a:hlinkClick r:id="rId4"/>
              </a:rPr>
              <a:t>Query selengkapnya dapat dilihat disini</a:t>
            </a:r>
            <a:endParaRPr sz="1100" dirty="0">
              <a:solidFill>
                <a:schemeClr val="dk1"/>
              </a:solidFill>
            </a:endParaRPr>
          </a:p>
        </p:txBody>
      </p:sp>
    </p:spTree>
    <p:extLst>
      <p:ext uri="{BB962C8B-B14F-4D97-AF65-F5344CB8AC3E}">
        <p14:creationId xmlns:p14="http://schemas.microsoft.com/office/powerpoint/2010/main" val="4215241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Customer Activity Growth Analysis</a:t>
            </a:r>
            <a:endParaRPr sz="2220" b="1" dirty="0">
              <a:solidFill>
                <a:schemeClr val="lt1"/>
              </a:solidFill>
            </a:endParaRPr>
          </a:p>
        </p:txBody>
      </p:sp>
      <p:sp>
        <p:nvSpPr>
          <p:cNvPr id="4" name="Google Shape;56;p13">
            <a:extLst>
              <a:ext uri="{FF2B5EF4-FFF2-40B4-BE49-F238E27FC236}">
                <a16:creationId xmlns:a16="http://schemas.microsoft.com/office/drawing/2014/main" id="{A07D63A8-29F5-2F01-FB27-1844C7A7008F}"/>
              </a:ext>
            </a:extLst>
          </p:cNvPr>
          <p:cNvSpPr txBox="1">
            <a:spLocks noGrp="1"/>
          </p:cNvSpPr>
          <p:nvPr>
            <p:ph type="body" idx="1"/>
          </p:nvPr>
        </p:nvSpPr>
        <p:spPr>
          <a:xfrm>
            <a:off x="408269" y="560525"/>
            <a:ext cx="3860800" cy="5232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b="1" dirty="0">
                <a:solidFill>
                  <a:schemeClr val="dk1"/>
                </a:solidFill>
              </a:rPr>
              <a:t>QUERY TABEL MASTER DENGAN CTE</a:t>
            </a:r>
          </a:p>
        </p:txBody>
      </p:sp>
      <p:pic>
        <p:nvPicPr>
          <p:cNvPr id="5" name="Picture 4">
            <a:extLst>
              <a:ext uri="{FF2B5EF4-FFF2-40B4-BE49-F238E27FC236}">
                <a16:creationId xmlns:a16="http://schemas.microsoft.com/office/drawing/2014/main" id="{E4289933-6641-A0CE-4C6E-981489A59D4C}"/>
              </a:ext>
            </a:extLst>
          </p:cNvPr>
          <p:cNvPicPr>
            <a:picLocks noChangeAspect="1"/>
          </p:cNvPicPr>
          <p:nvPr/>
        </p:nvPicPr>
        <p:blipFill>
          <a:blip r:embed="rId3"/>
          <a:stretch>
            <a:fillRect/>
          </a:stretch>
        </p:blipFill>
        <p:spPr>
          <a:xfrm>
            <a:off x="311700" y="1083725"/>
            <a:ext cx="4053939" cy="3934705"/>
          </a:xfrm>
          <a:prstGeom prst="rect">
            <a:avLst/>
          </a:prstGeom>
        </p:spPr>
      </p:pic>
      <p:sp>
        <p:nvSpPr>
          <p:cNvPr id="6" name="Google Shape;114;p27">
            <a:extLst>
              <a:ext uri="{FF2B5EF4-FFF2-40B4-BE49-F238E27FC236}">
                <a16:creationId xmlns:a16="http://schemas.microsoft.com/office/drawing/2014/main" id="{DB415A8F-6B5A-A8CA-F473-F59AF536A7D2}"/>
              </a:ext>
            </a:extLst>
          </p:cNvPr>
          <p:cNvSpPr txBox="1">
            <a:spLocks/>
          </p:cNvSpPr>
          <p:nvPr/>
        </p:nvSpPr>
        <p:spPr>
          <a:xfrm>
            <a:off x="5115878" y="1020224"/>
            <a:ext cx="3958272" cy="39982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lnSpc>
                <a:spcPct val="100000"/>
              </a:lnSpc>
              <a:buClr>
                <a:schemeClr val="dk1"/>
              </a:buClr>
              <a:buSzPts val="1500"/>
              <a:buFont typeface="Arial"/>
              <a:buNone/>
            </a:pPr>
            <a:r>
              <a:rPr lang="en-ID" sz="900" dirty="0">
                <a:solidFill>
                  <a:schemeClr val="dk1"/>
                </a:solidFill>
              </a:rPr>
              <a:t>CTE (Common Table Expressions) </a:t>
            </a:r>
            <a:r>
              <a:rPr lang="en-ID" sz="900" dirty="0" err="1">
                <a:solidFill>
                  <a:schemeClr val="dk1"/>
                </a:solidFill>
              </a:rPr>
              <a:t>merupakan</a:t>
            </a:r>
            <a:r>
              <a:rPr lang="en-ID" sz="900" dirty="0">
                <a:solidFill>
                  <a:schemeClr val="dk1"/>
                </a:solidFill>
              </a:rPr>
              <a:t> </a:t>
            </a:r>
            <a:r>
              <a:rPr lang="en-ID" sz="900" dirty="0" err="1">
                <a:solidFill>
                  <a:schemeClr val="dk1"/>
                </a:solidFill>
              </a:rPr>
              <a:t>sebuah</a:t>
            </a:r>
            <a:r>
              <a:rPr lang="en-ID" sz="900" dirty="0">
                <a:solidFill>
                  <a:schemeClr val="dk1"/>
                </a:solidFill>
              </a:rPr>
              <a:t> </a:t>
            </a:r>
            <a:r>
              <a:rPr lang="en-ID" sz="900" dirty="0" err="1">
                <a:solidFill>
                  <a:schemeClr val="dk1"/>
                </a:solidFill>
              </a:rPr>
              <a:t>fitur</a:t>
            </a:r>
            <a:r>
              <a:rPr lang="en-ID" sz="900" dirty="0">
                <a:solidFill>
                  <a:schemeClr val="dk1"/>
                </a:solidFill>
              </a:rPr>
              <a:t> yang </a:t>
            </a:r>
            <a:r>
              <a:rPr lang="en-ID" sz="900" dirty="0" err="1">
                <a:solidFill>
                  <a:schemeClr val="dk1"/>
                </a:solidFill>
              </a:rPr>
              <a:t>memungkinkan</a:t>
            </a:r>
            <a:r>
              <a:rPr lang="en-ID" sz="900" dirty="0">
                <a:solidFill>
                  <a:schemeClr val="dk1"/>
                </a:solidFill>
              </a:rPr>
              <a:t> </a:t>
            </a:r>
            <a:r>
              <a:rPr lang="en-ID" sz="900" dirty="0" err="1">
                <a:solidFill>
                  <a:schemeClr val="dk1"/>
                </a:solidFill>
              </a:rPr>
              <a:t>pengguna</a:t>
            </a:r>
            <a:r>
              <a:rPr lang="en-ID" sz="900" dirty="0">
                <a:solidFill>
                  <a:schemeClr val="dk1"/>
                </a:solidFill>
              </a:rPr>
              <a:t> </a:t>
            </a:r>
            <a:r>
              <a:rPr lang="en-ID" sz="900" dirty="0" err="1">
                <a:solidFill>
                  <a:schemeClr val="dk1"/>
                </a:solidFill>
              </a:rPr>
              <a:t>untuk</a:t>
            </a:r>
            <a:r>
              <a:rPr lang="en-ID" sz="900" dirty="0">
                <a:solidFill>
                  <a:schemeClr val="dk1"/>
                </a:solidFill>
              </a:rPr>
              <a:t> </a:t>
            </a:r>
            <a:r>
              <a:rPr lang="en-ID" sz="900" dirty="0" err="1">
                <a:solidFill>
                  <a:schemeClr val="dk1"/>
                </a:solidFill>
              </a:rPr>
              <a:t>membuat</a:t>
            </a:r>
            <a:r>
              <a:rPr lang="en-ID" sz="900" dirty="0">
                <a:solidFill>
                  <a:schemeClr val="dk1"/>
                </a:solidFill>
              </a:rPr>
              <a:t> </a:t>
            </a:r>
            <a:r>
              <a:rPr lang="en-ID" sz="900" dirty="0" err="1">
                <a:solidFill>
                  <a:schemeClr val="dk1"/>
                </a:solidFill>
              </a:rPr>
              <a:t>sebuah</a:t>
            </a:r>
            <a:r>
              <a:rPr lang="en-ID" sz="900" dirty="0">
                <a:solidFill>
                  <a:schemeClr val="dk1"/>
                </a:solidFill>
              </a:rPr>
              <a:t> </a:t>
            </a:r>
            <a:r>
              <a:rPr lang="en-ID" sz="900" dirty="0" err="1">
                <a:solidFill>
                  <a:schemeClr val="dk1"/>
                </a:solidFill>
              </a:rPr>
              <a:t>kueri</a:t>
            </a:r>
            <a:r>
              <a:rPr lang="en-ID" sz="900" dirty="0">
                <a:solidFill>
                  <a:schemeClr val="dk1"/>
                </a:solidFill>
              </a:rPr>
              <a:t> </a:t>
            </a:r>
            <a:r>
              <a:rPr lang="en-ID" sz="900" dirty="0" err="1">
                <a:solidFill>
                  <a:schemeClr val="dk1"/>
                </a:solidFill>
              </a:rPr>
              <a:t>atau</a:t>
            </a:r>
            <a:r>
              <a:rPr lang="en-ID" sz="900" dirty="0">
                <a:solidFill>
                  <a:schemeClr val="dk1"/>
                </a:solidFill>
              </a:rPr>
              <a:t> </a:t>
            </a:r>
            <a:r>
              <a:rPr lang="en-ID" sz="900" dirty="0" err="1">
                <a:solidFill>
                  <a:schemeClr val="dk1"/>
                </a:solidFill>
              </a:rPr>
              <a:t>tabel</a:t>
            </a:r>
            <a:r>
              <a:rPr lang="en-ID" sz="900" dirty="0">
                <a:solidFill>
                  <a:schemeClr val="dk1"/>
                </a:solidFill>
              </a:rPr>
              <a:t> </a:t>
            </a:r>
            <a:r>
              <a:rPr lang="en-ID" sz="900" dirty="0" err="1">
                <a:solidFill>
                  <a:schemeClr val="dk1"/>
                </a:solidFill>
              </a:rPr>
              <a:t>sementara</a:t>
            </a:r>
            <a:r>
              <a:rPr lang="en-ID" sz="900" dirty="0">
                <a:solidFill>
                  <a:schemeClr val="dk1"/>
                </a:solidFill>
              </a:rPr>
              <a:t> yang </a:t>
            </a:r>
            <a:r>
              <a:rPr lang="en-ID" sz="900" dirty="0" err="1">
                <a:solidFill>
                  <a:schemeClr val="dk1"/>
                </a:solidFill>
              </a:rPr>
              <a:t>hanya</a:t>
            </a:r>
            <a:r>
              <a:rPr lang="en-ID" sz="900" dirty="0">
                <a:solidFill>
                  <a:schemeClr val="dk1"/>
                </a:solidFill>
              </a:rPr>
              <a:t> </a:t>
            </a:r>
            <a:r>
              <a:rPr lang="en-ID" sz="900" dirty="0" err="1">
                <a:solidFill>
                  <a:schemeClr val="dk1"/>
                </a:solidFill>
              </a:rPr>
              <a:t>berlaku</a:t>
            </a:r>
            <a:r>
              <a:rPr lang="en-ID" sz="900" dirty="0">
                <a:solidFill>
                  <a:schemeClr val="dk1"/>
                </a:solidFill>
              </a:rPr>
              <a:t> </a:t>
            </a:r>
            <a:r>
              <a:rPr lang="en-ID" sz="900" dirty="0" err="1">
                <a:solidFill>
                  <a:schemeClr val="dk1"/>
                </a:solidFill>
              </a:rPr>
              <a:t>untuk</a:t>
            </a:r>
            <a:r>
              <a:rPr lang="en-ID" sz="900" dirty="0">
                <a:solidFill>
                  <a:schemeClr val="dk1"/>
                </a:solidFill>
              </a:rPr>
              <a:t> </a:t>
            </a:r>
            <a:r>
              <a:rPr lang="en-ID" sz="900" dirty="0" err="1">
                <a:solidFill>
                  <a:schemeClr val="dk1"/>
                </a:solidFill>
              </a:rPr>
              <a:t>satu</a:t>
            </a:r>
            <a:r>
              <a:rPr lang="en-ID" sz="900" dirty="0">
                <a:solidFill>
                  <a:schemeClr val="dk1"/>
                </a:solidFill>
              </a:rPr>
              <a:t> </a:t>
            </a:r>
            <a:r>
              <a:rPr lang="en-ID" sz="900" dirty="0" err="1">
                <a:solidFill>
                  <a:schemeClr val="dk1"/>
                </a:solidFill>
              </a:rPr>
              <a:t>kueri</a:t>
            </a:r>
            <a:r>
              <a:rPr lang="en-ID" sz="900" dirty="0">
                <a:solidFill>
                  <a:schemeClr val="dk1"/>
                </a:solidFill>
              </a:rPr>
              <a:t> </a:t>
            </a:r>
            <a:r>
              <a:rPr lang="en-ID" sz="900" dirty="0" err="1">
                <a:solidFill>
                  <a:schemeClr val="dk1"/>
                </a:solidFill>
              </a:rPr>
              <a:t>tunggal</a:t>
            </a:r>
            <a:r>
              <a:rPr lang="en-ID" sz="900" dirty="0">
                <a:solidFill>
                  <a:schemeClr val="dk1"/>
                </a:solidFill>
              </a:rPr>
              <a:t>. CTE </a:t>
            </a:r>
            <a:r>
              <a:rPr lang="en-ID" sz="900" dirty="0" err="1">
                <a:solidFill>
                  <a:schemeClr val="dk1"/>
                </a:solidFill>
              </a:rPr>
              <a:t>membantu</a:t>
            </a:r>
            <a:r>
              <a:rPr lang="en-ID" sz="900" dirty="0">
                <a:solidFill>
                  <a:schemeClr val="dk1"/>
                </a:solidFill>
              </a:rPr>
              <a:t> </a:t>
            </a:r>
            <a:r>
              <a:rPr lang="en-ID" sz="900" dirty="0" err="1">
                <a:solidFill>
                  <a:schemeClr val="dk1"/>
                </a:solidFill>
              </a:rPr>
              <a:t>mengorganisir</a:t>
            </a:r>
            <a:r>
              <a:rPr lang="en-ID" sz="900" dirty="0">
                <a:solidFill>
                  <a:schemeClr val="dk1"/>
                </a:solidFill>
              </a:rPr>
              <a:t> </a:t>
            </a:r>
            <a:r>
              <a:rPr lang="en-ID" sz="900" dirty="0" err="1">
                <a:solidFill>
                  <a:schemeClr val="dk1"/>
                </a:solidFill>
              </a:rPr>
              <a:t>kueri</a:t>
            </a:r>
            <a:r>
              <a:rPr lang="en-ID" sz="900" dirty="0">
                <a:solidFill>
                  <a:schemeClr val="dk1"/>
                </a:solidFill>
              </a:rPr>
              <a:t> yang </a:t>
            </a:r>
            <a:r>
              <a:rPr lang="en-ID" sz="900" dirty="0" err="1">
                <a:solidFill>
                  <a:schemeClr val="dk1"/>
                </a:solidFill>
              </a:rPr>
              <a:t>kompleks</a:t>
            </a:r>
            <a:r>
              <a:rPr lang="en-ID" sz="900" dirty="0">
                <a:solidFill>
                  <a:schemeClr val="dk1"/>
                </a:solidFill>
              </a:rPr>
              <a:t> </a:t>
            </a:r>
            <a:r>
              <a:rPr lang="en-ID" sz="900" dirty="0" err="1">
                <a:solidFill>
                  <a:schemeClr val="dk1"/>
                </a:solidFill>
              </a:rPr>
              <a:t>menjadi</a:t>
            </a:r>
            <a:r>
              <a:rPr lang="en-ID" sz="900" dirty="0">
                <a:solidFill>
                  <a:schemeClr val="dk1"/>
                </a:solidFill>
              </a:rPr>
              <a:t> </a:t>
            </a:r>
            <a:r>
              <a:rPr lang="en-ID" sz="900" dirty="0" err="1">
                <a:solidFill>
                  <a:schemeClr val="dk1"/>
                </a:solidFill>
              </a:rPr>
              <a:t>bagian</a:t>
            </a:r>
            <a:r>
              <a:rPr lang="en-ID" sz="900" dirty="0">
                <a:solidFill>
                  <a:schemeClr val="dk1"/>
                </a:solidFill>
              </a:rPr>
              <a:t> – </a:t>
            </a:r>
            <a:r>
              <a:rPr lang="en-ID" sz="900" dirty="0" err="1">
                <a:solidFill>
                  <a:schemeClr val="dk1"/>
                </a:solidFill>
              </a:rPr>
              <a:t>bagian</a:t>
            </a:r>
            <a:r>
              <a:rPr lang="en-ID" sz="900" dirty="0">
                <a:solidFill>
                  <a:schemeClr val="dk1"/>
                </a:solidFill>
              </a:rPr>
              <a:t> yang </a:t>
            </a:r>
            <a:r>
              <a:rPr lang="en-ID" sz="900" dirty="0" err="1">
                <a:solidFill>
                  <a:schemeClr val="dk1"/>
                </a:solidFill>
              </a:rPr>
              <a:t>lebih</a:t>
            </a:r>
            <a:r>
              <a:rPr lang="en-ID" sz="900" dirty="0">
                <a:solidFill>
                  <a:schemeClr val="dk1"/>
                </a:solidFill>
              </a:rPr>
              <a:t> </a:t>
            </a:r>
            <a:r>
              <a:rPr lang="en-ID" sz="900" dirty="0" err="1">
                <a:solidFill>
                  <a:schemeClr val="dk1"/>
                </a:solidFill>
              </a:rPr>
              <a:t>terorganisir</a:t>
            </a:r>
            <a:r>
              <a:rPr lang="en-ID" sz="900" dirty="0">
                <a:solidFill>
                  <a:schemeClr val="dk1"/>
                </a:solidFill>
              </a:rPr>
              <a:t> dan </a:t>
            </a:r>
            <a:r>
              <a:rPr lang="en-ID" sz="900" dirty="0" err="1">
                <a:solidFill>
                  <a:schemeClr val="dk1"/>
                </a:solidFill>
              </a:rPr>
              <a:t>mudah</a:t>
            </a:r>
            <a:r>
              <a:rPr lang="en-ID" sz="900" dirty="0">
                <a:solidFill>
                  <a:schemeClr val="dk1"/>
                </a:solidFill>
              </a:rPr>
              <a:t> </a:t>
            </a:r>
            <a:r>
              <a:rPr lang="en-ID" sz="900" dirty="0" err="1">
                <a:solidFill>
                  <a:schemeClr val="dk1"/>
                </a:solidFill>
              </a:rPr>
              <a:t>dimengerti</a:t>
            </a:r>
            <a:r>
              <a:rPr lang="en-ID" sz="900" dirty="0">
                <a:solidFill>
                  <a:schemeClr val="dk1"/>
                </a:solidFill>
              </a:rPr>
              <a:t>. </a:t>
            </a:r>
          </a:p>
          <a:p>
            <a:pPr marL="133350" indent="0" algn="just">
              <a:lnSpc>
                <a:spcPct val="100000"/>
              </a:lnSpc>
              <a:buClr>
                <a:schemeClr val="dk1"/>
              </a:buClr>
              <a:buSzPts val="1500"/>
              <a:buFont typeface="Arial"/>
              <a:buNone/>
            </a:pPr>
            <a:endParaRPr lang="en-ID" sz="900" dirty="0">
              <a:solidFill>
                <a:schemeClr val="dk1"/>
              </a:solidFill>
            </a:endParaRPr>
          </a:p>
          <a:p>
            <a:pPr marL="133350" indent="0" algn="just">
              <a:lnSpc>
                <a:spcPct val="100000"/>
              </a:lnSpc>
              <a:buClr>
                <a:schemeClr val="dk1"/>
              </a:buClr>
              <a:buSzPts val="1500"/>
              <a:buFont typeface="Arial"/>
              <a:buNone/>
            </a:pPr>
            <a:r>
              <a:rPr lang="en-ID" sz="900" dirty="0">
                <a:solidFill>
                  <a:schemeClr val="dk1"/>
                </a:solidFill>
              </a:rPr>
              <a:t>CTE </a:t>
            </a:r>
            <a:r>
              <a:rPr lang="en-ID" sz="900" dirty="0" err="1">
                <a:solidFill>
                  <a:schemeClr val="dk1"/>
                </a:solidFill>
              </a:rPr>
              <a:t>memiliki</a:t>
            </a:r>
            <a:r>
              <a:rPr lang="en-ID" sz="900" dirty="0">
                <a:solidFill>
                  <a:schemeClr val="dk1"/>
                </a:solidFill>
              </a:rPr>
              <a:t> </a:t>
            </a:r>
            <a:r>
              <a:rPr lang="en-ID" sz="900" dirty="0" err="1">
                <a:solidFill>
                  <a:schemeClr val="dk1"/>
                </a:solidFill>
              </a:rPr>
              <a:t>beberapa</a:t>
            </a:r>
            <a:r>
              <a:rPr lang="en-ID" sz="900" dirty="0">
                <a:solidFill>
                  <a:schemeClr val="dk1"/>
                </a:solidFill>
              </a:rPr>
              <a:t> </a:t>
            </a:r>
            <a:r>
              <a:rPr lang="en-ID" sz="900" dirty="0" err="1">
                <a:solidFill>
                  <a:schemeClr val="dk1"/>
                </a:solidFill>
              </a:rPr>
              <a:t>manfaat</a:t>
            </a:r>
            <a:r>
              <a:rPr lang="en-ID" sz="900" dirty="0">
                <a:solidFill>
                  <a:schemeClr val="dk1"/>
                </a:solidFill>
              </a:rPr>
              <a:t> dan </a:t>
            </a:r>
            <a:r>
              <a:rPr lang="en-ID" sz="900" dirty="0" err="1">
                <a:solidFill>
                  <a:schemeClr val="dk1"/>
                </a:solidFill>
              </a:rPr>
              <a:t>kelebihan</a:t>
            </a:r>
            <a:r>
              <a:rPr lang="en-ID" sz="900" dirty="0">
                <a:solidFill>
                  <a:schemeClr val="dk1"/>
                </a:solidFill>
              </a:rPr>
              <a:t> </a:t>
            </a:r>
            <a:r>
              <a:rPr lang="en-ID" sz="900" dirty="0" err="1">
                <a:solidFill>
                  <a:schemeClr val="dk1"/>
                </a:solidFill>
              </a:rPr>
              <a:t>dalam</a:t>
            </a:r>
            <a:r>
              <a:rPr lang="en-ID" sz="900" dirty="0">
                <a:solidFill>
                  <a:schemeClr val="dk1"/>
                </a:solidFill>
              </a:rPr>
              <a:t> </a:t>
            </a:r>
            <a:r>
              <a:rPr lang="en-ID" sz="900" dirty="0" err="1">
                <a:solidFill>
                  <a:schemeClr val="dk1"/>
                </a:solidFill>
              </a:rPr>
              <a:t>penggunaannya</a:t>
            </a:r>
            <a:r>
              <a:rPr lang="en-ID" sz="900" dirty="0">
                <a:solidFill>
                  <a:schemeClr val="dk1"/>
                </a:solidFill>
              </a:rPr>
              <a:t> </a:t>
            </a:r>
            <a:r>
              <a:rPr lang="en-ID" sz="900" dirty="0" err="1">
                <a:solidFill>
                  <a:schemeClr val="dk1"/>
                </a:solidFill>
              </a:rPr>
              <a:t>yakni</a:t>
            </a:r>
            <a:r>
              <a:rPr lang="en-ID" sz="900" dirty="0">
                <a:solidFill>
                  <a:schemeClr val="dk1"/>
                </a:solidFill>
              </a:rPr>
              <a:t> : </a:t>
            </a:r>
          </a:p>
          <a:p>
            <a:pPr marL="133350" indent="0" algn="just">
              <a:lnSpc>
                <a:spcPct val="100000"/>
              </a:lnSpc>
              <a:buClr>
                <a:schemeClr val="dk1"/>
              </a:buClr>
              <a:buSzPts val="1500"/>
              <a:buFont typeface="Arial"/>
              <a:buNone/>
            </a:pPr>
            <a:endParaRPr lang="en-ID" sz="900" dirty="0">
              <a:solidFill>
                <a:schemeClr val="dk1"/>
              </a:solidFill>
            </a:endParaRPr>
          </a:p>
          <a:p>
            <a:pPr marL="133350" indent="0" algn="just">
              <a:lnSpc>
                <a:spcPct val="100000"/>
              </a:lnSpc>
              <a:buClr>
                <a:schemeClr val="dk1"/>
              </a:buClr>
              <a:buSzPts val="1500"/>
              <a:buNone/>
            </a:pPr>
            <a:r>
              <a:rPr lang="en-ID" sz="900" dirty="0">
                <a:solidFill>
                  <a:schemeClr val="dk1"/>
                </a:solidFill>
              </a:rPr>
              <a:t>1. Kode yang </a:t>
            </a:r>
            <a:r>
              <a:rPr lang="en-ID" sz="900" dirty="0" err="1">
                <a:solidFill>
                  <a:schemeClr val="dk1"/>
                </a:solidFill>
              </a:rPr>
              <a:t>lebih</a:t>
            </a:r>
            <a:r>
              <a:rPr lang="en-ID" sz="900" dirty="0">
                <a:solidFill>
                  <a:schemeClr val="dk1"/>
                </a:solidFill>
              </a:rPr>
              <a:t> </a:t>
            </a:r>
            <a:r>
              <a:rPr lang="en-ID" sz="900" dirty="0" err="1">
                <a:solidFill>
                  <a:schemeClr val="dk1"/>
                </a:solidFill>
              </a:rPr>
              <a:t>mudah</a:t>
            </a:r>
            <a:r>
              <a:rPr lang="en-ID" sz="900" dirty="0">
                <a:solidFill>
                  <a:schemeClr val="dk1"/>
                </a:solidFill>
              </a:rPr>
              <a:t> </a:t>
            </a:r>
            <a:r>
              <a:rPr lang="en-ID" sz="900" dirty="0" err="1">
                <a:solidFill>
                  <a:schemeClr val="dk1"/>
                </a:solidFill>
              </a:rPr>
              <a:t>dibaca</a:t>
            </a:r>
            <a:r>
              <a:rPr lang="en-ID" sz="900" dirty="0">
                <a:solidFill>
                  <a:schemeClr val="dk1"/>
                </a:solidFill>
              </a:rPr>
              <a:t>.</a:t>
            </a:r>
          </a:p>
          <a:p>
            <a:pPr marL="133350" indent="0" algn="just">
              <a:lnSpc>
                <a:spcPct val="100000"/>
              </a:lnSpc>
              <a:buClr>
                <a:schemeClr val="dk1"/>
              </a:buClr>
              <a:buSzPts val="1500"/>
              <a:buNone/>
            </a:pPr>
            <a:r>
              <a:rPr lang="en-ID" sz="900" dirty="0">
                <a:solidFill>
                  <a:schemeClr val="dk1"/>
                </a:solidFill>
              </a:rPr>
              <a:t>    </a:t>
            </a:r>
            <a:r>
              <a:rPr lang="en-ID" sz="900" dirty="0" err="1">
                <a:solidFill>
                  <a:schemeClr val="dk1"/>
                </a:solidFill>
              </a:rPr>
              <a:t>Dengan</a:t>
            </a:r>
            <a:r>
              <a:rPr lang="en-ID" sz="900" dirty="0">
                <a:solidFill>
                  <a:schemeClr val="dk1"/>
                </a:solidFill>
              </a:rPr>
              <a:t> CTE, </a:t>
            </a:r>
            <a:r>
              <a:rPr lang="en-ID" sz="900" dirty="0" err="1">
                <a:solidFill>
                  <a:schemeClr val="dk1"/>
                </a:solidFill>
              </a:rPr>
              <a:t>kueri</a:t>
            </a:r>
            <a:r>
              <a:rPr lang="en-ID" sz="900" dirty="0">
                <a:solidFill>
                  <a:schemeClr val="dk1"/>
                </a:solidFill>
              </a:rPr>
              <a:t> yang </a:t>
            </a:r>
            <a:r>
              <a:rPr lang="en-ID" sz="900" dirty="0" err="1">
                <a:solidFill>
                  <a:schemeClr val="dk1"/>
                </a:solidFill>
              </a:rPr>
              <a:t>kompleks</a:t>
            </a:r>
            <a:r>
              <a:rPr lang="en-ID" sz="900" dirty="0">
                <a:solidFill>
                  <a:schemeClr val="dk1"/>
                </a:solidFill>
              </a:rPr>
              <a:t> </a:t>
            </a:r>
            <a:r>
              <a:rPr lang="en-ID" sz="900" dirty="0" err="1">
                <a:solidFill>
                  <a:schemeClr val="dk1"/>
                </a:solidFill>
              </a:rPr>
              <a:t>dapat</a:t>
            </a:r>
            <a:r>
              <a:rPr lang="en-ID" sz="900" dirty="0">
                <a:solidFill>
                  <a:schemeClr val="dk1"/>
                </a:solidFill>
              </a:rPr>
              <a:t> </a:t>
            </a:r>
            <a:r>
              <a:rPr lang="en-ID" sz="900" dirty="0" err="1">
                <a:solidFill>
                  <a:schemeClr val="dk1"/>
                </a:solidFill>
              </a:rPr>
              <a:t>dipecah</a:t>
            </a:r>
            <a:r>
              <a:rPr lang="en-ID" sz="900" dirty="0">
                <a:solidFill>
                  <a:schemeClr val="dk1"/>
                </a:solidFill>
              </a:rPr>
              <a:t> </a:t>
            </a:r>
            <a:r>
              <a:rPr lang="en-ID" sz="900" dirty="0" err="1">
                <a:solidFill>
                  <a:schemeClr val="dk1"/>
                </a:solidFill>
              </a:rPr>
              <a:t>menjadi</a:t>
            </a:r>
            <a:r>
              <a:rPr lang="en-ID" sz="900" dirty="0">
                <a:solidFill>
                  <a:schemeClr val="dk1"/>
                </a:solidFill>
              </a:rPr>
              <a:t> </a:t>
            </a:r>
            <a:r>
              <a:rPr lang="en-ID" sz="900" dirty="0" err="1">
                <a:solidFill>
                  <a:schemeClr val="dk1"/>
                </a:solidFill>
              </a:rPr>
              <a:t>bagian-bagian</a:t>
            </a:r>
            <a:r>
              <a:rPr lang="en-ID" sz="900" dirty="0">
                <a:solidFill>
                  <a:schemeClr val="dk1"/>
                </a:solidFill>
              </a:rPr>
              <a:t> yang </a:t>
            </a:r>
            <a:r>
              <a:rPr lang="en-ID" sz="900" dirty="0" err="1">
                <a:solidFill>
                  <a:schemeClr val="dk1"/>
                </a:solidFill>
              </a:rPr>
              <a:t>lebih</a:t>
            </a:r>
            <a:r>
              <a:rPr lang="en-ID" sz="900" dirty="0">
                <a:solidFill>
                  <a:schemeClr val="dk1"/>
                </a:solidFill>
              </a:rPr>
              <a:t> </a:t>
            </a:r>
            <a:r>
              <a:rPr lang="en-ID" sz="900" dirty="0" err="1">
                <a:solidFill>
                  <a:schemeClr val="dk1"/>
                </a:solidFill>
              </a:rPr>
              <a:t>terorganisir</a:t>
            </a:r>
            <a:r>
              <a:rPr lang="en-ID" sz="900" dirty="0">
                <a:solidFill>
                  <a:schemeClr val="dk1"/>
                </a:solidFill>
              </a:rPr>
              <a:t> dan </a:t>
            </a:r>
            <a:r>
              <a:rPr lang="en-ID" sz="900" dirty="0" err="1">
                <a:solidFill>
                  <a:schemeClr val="dk1"/>
                </a:solidFill>
              </a:rPr>
              <a:t>mudah</a:t>
            </a:r>
            <a:r>
              <a:rPr lang="en-ID" sz="900" dirty="0">
                <a:solidFill>
                  <a:schemeClr val="dk1"/>
                </a:solidFill>
              </a:rPr>
              <a:t> </a:t>
            </a:r>
            <a:r>
              <a:rPr lang="en-ID" sz="900" dirty="0" err="1">
                <a:solidFill>
                  <a:schemeClr val="dk1"/>
                </a:solidFill>
              </a:rPr>
              <a:t>dimengerti</a:t>
            </a:r>
            <a:r>
              <a:rPr lang="en-ID" sz="900" dirty="0">
                <a:solidFill>
                  <a:schemeClr val="dk1"/>
                </a:solidFill>
              </a:rPr>
              <a:t>.</a:t>
            </a:r>
          </a:p>
          <a:p>
            <a:pPr marL="133350" indent="0" algn="just">
              <a:lnSpc>
                <a:spcPct val="100000"/>
              </a:lnSpc>
              <a:buClr>
                <a:schemeClr val="dk1"/>
              </a:buClr>
              <a:buSzPts val="1500"/>
              <a:buNone/>
            </a:pPr>
            <a:endParaRPr lang="en-ID" sz="900" dirty="0">
              <a:solidFill>
                <a:schemeClr val="dk1"/>
              </a:solidFill>
            </a:endParaRPr>
          </a:p>
          <a:p>
            <a:pPr marL="133350" indent="0" algn="just">
              <a:lnSpc>
                <a:spcPct val="100000"/>
              </a:lnSpc>
              <a:buClr>
                <a:schemeClr val="dk1"/>
              </a:buClr>
              <a:buSzPts val="1500"/>
              <a:buNone/>
            </a:pPr>
            <a:r>
              <a:rPr lang="en-ID" sz="900" dirty="0">
                <a:solidFill>
                  <a:schemeClr val="dk1"/>
                </a:solidFill>
              </a:rPr>
              <a:t>2. </a:t>
            </a:r>
            <a:r>
              <a:rPr lang="en-ID" sz="900" dirty="0" err="1">
                <a:solidFill>
                  <a:schemeClr val="dk1"/>
                </a:solidFill>
              </a:rPr>
              <a:t>Kemudahan</a:t>
            </a:r>
            <a:r>
              <a:rPr lang="en-ID" sz="900" dirty="0">
                <a:solidFill>
                  <a:schemeClr val="dk1"/>
                </a:solidFill>
              </a:rPr>
              <a:t> </a:t>
            </a:r>
            <a:r>
              <a:rPr lang="en-ID" sz="900" dirty="0" err="1">
                <a:solidFill>
                  <a:schemeClr val="dk1"/>
                </a:solidFill>
              </a:rPr>
              <a:t>dalam</a:t>
            </a:r>
            <a:r>
              <a:rPr lang="en-ID" sz="900" dirty="0">
                <a:solidFill>
                  <a:schemeClr val="dk1"/>
                </a:solidFill>
              </a:rPr>
              <a:t> </a:t>
            </a:r>
            <a:r>
              <a:rPr lang="en-ID" sz="900" dirty="0" err="1">
                <a:solidFill>
                  <a:schemeClr val="dk1"/>
                </a:solidFill>
              </a:rPr>
              <a:t>pengelompokan</a:t>
            </a:r>
            <a:r>
              <a:rPr lang="en-ID" sz="900" dirty="0">
                <a:solidFill>
                  <a:schemeClr val="dk1"/>
                </a:solidFill>
              </a:rPr>
              <a:t> data</a:t>
            </a:r>
          </a:p>
          <a:p>
            <a:pPr marL="133350" indent="0" algn="just">
              <a:lnSpc>
                <a:spcPct val="100000"/>
              </a:lnSpc>
              <a:buClr>
                <a:schemeClr val="dk1"/>
              </a:buClr>
              <a:buSzPts val="1500"/>
              <a:buNone/>
            </a:pPr>
            <a:r>
              <a:rPr lang="en-ID" sz="900" dirty="0">
                <a:solidFill>
                  <a:schemeClr val="dk1"/>
                </a:solidFill>
              </a:rPr>
              <a:t>    CTE </a:t>
            </a:r>
            <a:r>
              <a:rPr lang="en-ID" sz="900" dirty="0" err="1">
                <a:solidFill>
                  <a:schemeClr val="dk1"/>
                </a:solidFill>
              </a:rPr>
              <a:t>memungkinkan</a:t>
            </a:r>
            <a:r>
              <a:rPr lang="en-ID" sz="900" dirty="0">
                <a:solidFill>
                  <a:schemeClr val="dk1"/>
                </a:solidFill>
              </a:rPr>
              <a:t> </a:t>
            </a:r>
            <a:r>
              <a:rPr lang="en-ID" sz="900" dirty="0" err="1">
                <a:solidFill>
                  <a:schemeClr val="dk1"/>
                </a:solidFill>
              </a:rPr>
              <a:t>pengguna</a:t>
            </a:r>
            <a:r>
              <a:rPr lang="en-ID" sz="900" dirty="0">
                <a:solidFill>
                  <a:schemeClr val="dk1"/>
                </a:solidFill>
              </a:rPr>
              <a:t> </a:t>
            </a:r>
            <a:r>
              <a:rPr lang="en-ID" sz="900" dirty="0" err="1">
                <a:solidFill>
                  <a:schemeClr val="dk1"/>
                </a:solidFill>
              </a:rPr>
              <a:t>untuk</a:t>
            </a:r>
            <a:r>
              <a:rPr lang="en-ID" sz="900" dirty="0">
                <a:solidFill>
                  <a:schemeClr val="dk1"/>
                </a:solidFill>
              </a:rPr>
              <a:t> </a:t>
            </a:r>
            <a:r>
              <a:rPr lang="en-ID" sz="900" dirty="0" err="1">
                <a:solidFill>
                  <a:schemeClr val="dk1"/>
                </a:solidFill>
              </a:rPr>
              <a:t>mengelompokkan</a:t>
            </a:r>
            <a:r>
              <a:rPr lang="en-ID" sz="900" dirty="0">
                <a:solidFill>
                  <a:schemeClr val="dk1"/>
                </a:solidFill>
              </a:rPr>
              <a:t> data </a:t>
            </a:r>
            <a:r>
              <a:rPr lang="en-ID" sz="900" dirty="0" err="1">
                <a:solidFill>
                  <a:schemeClr val="dk1"/>
                </a:solidFill>
              </a:rPr>
              <a:t>berdasarkan</a:t>
            </a:r>
            <a:r>
              <a:rPr lang="en-ID" sz="900" dirty="0">
                <a:solidFill>
                  <a:schemeClr val="dk1"/>
                </a:solidFill>
              </a:rPr>
              <a:t> </a:t>
            </a:r>
            <a:r>
              <a:rPr lang="en-ID" sz="900" dirty="0" err="1">
                <a:solidFill>
                  <a:schemeClr val="dk1"/>
                </a:solidFill>
              </a:rPr>
              <a:t>logika</a:t>
            </a:r>
            <a:r>
              <a:rPr lang="en-ID" sz="900" dirty="0">
                <a:solidFill>
                  <a:schemeClr val="dk1"/>
                </a:solidFill>
              </a:rPr>
              <a:t> </a:t>
            </a:r>
            <a:r>
              <a:rPr lang="en-ID" sz="900" dirty="0" err="1">
                <a:solidFill>
                  <a:schemeClr val="dk1"/>
                </a:solidFill>
              </a:rPr>
              <a:t>tertentu</a:t>
            </a:r>
            <a:r>
              <a:rPr lang="en-ID" sz="900" dirty="0">
                <a:solidFill>
                  <a:schemeClr val="dk1"/>
                </a:solidFill>
              </a:rPr>
              <a:t> </a:t>
            </a:r>
            <a:r>
              <a:rPr lang="en-ID" sz="900" dirty="0" err="1">
                <a:solidFill>
                  <a:schemeClr val="dk1"/>
                </a:solidFill>
              </a:rPr>
              <a:t>dalam</a:t>
            </a:r>
            <a:r>
              <a:rPr lang="en-ID" sz="900" dirty="0">
                <a:solidFill>
                  <a:schemeClr val="dk1"/>
                </a:solidFill>
              </a:rPr>
              <a:t> </a:t>
            </a:r>
            <a:r>
              <a:rPr lang="en-ID" sz="900" dirty="0" err="1">
                <a:solidFill>
                  <a:schemeClr val="dk1"/>
                </a:solidFill>
              </a:rPr>
              <a:t>kueri</a:t>
            </a:r>
            <a:r>
              <a:rPr lang="en-ID" sz="900" dirty="0">
                <a:solidFill>
                  <a:schemeClr val="dk1"/>
                </a:solidFill>
              </a:rPr>
              <a:t> Tunggal yang </a:t>
            </a:r>
            <a:r>
              <a:rPr lang="en-ID" sz="900" dirty="0" err="1">
                <a:solidFill>
                  <a:schemeClr val="dk1"/>
                </a:solidFill>
              </a:rPr>
              <a:t>membuat</a:t>
            </a:r>
            <a:r>
              <a:rPr lang="en-ID" sz="900" dirty="0">
                <a:solidFill>
                  <a:schemeClr val="dk1"/>
                </a:solidFill>
              </a:rPr>
              <a:t> proses </a:t>
            </a:r>
            <a:r>
              <a:rPr lang="en-ID" sz="900" dirty="0" err="1">
                <a:solidFill>
                  <a:schemeClr val="dk1"/>
                </a:solidFill>
              </a:rPr>
              <a:t>pengelompokan</a:t>
            </a:r>
            <a:r>
              <a:rPr lang="en-ID" sz="900" dirty="0">
                <a:solidFill>
                  <a:schemeClr val="dk1"/>
                </a:solidFill>
              </a:rPr>
              <a:t> data </a:t>
            </a:r>
            <a:r>
              <a:rPr lang="en-ID" sz="900" dirty="0" err="1">
                <a:solidFill>
                  <a:schemeClr val="dk1"/>
                </a:solidFill>
              </a:rPr>
              <a:t>menjadi</a:t>
            </a:r>
            <a:r>
              <a:rPr lang="en-ID" sz="900" dirty="0">
                <a:solidFill>
                  <a:schemeClr val="dk1"/>
                </a:solidFill>
              </a:rPr>
              <a:t> </a:t>
            </a:r>
            <a:r>
              <a:rPr lang="en-ID" sz="900" dirty="0" err="1">
                <a:solidFill>
                  <a:schemeClr val="dk1"/>
                </a:solidFill>
              </a:rPr>
              <a:t>lebih</a:t>
            </a:r>
            <a:r>
              <a:rPr lang="en-ID" sz="900" dirty="0">
                <a:solidFill>
                  <a:schemeClr val="dk1"/>
                </a:solidFill>
              </a:rPr>
              <a:t> </a:t>
            </a:r>
            <a:r>
              <a:rPr lang="en-ID" sz="900" dirty="0" err="1">
                <a:solidFill>
                  <a:schemeClr val="dk1"/>
                </a:solidFill>
              </a:rPr>
              <a:t>mudah</a:t>
            </a:r>
            <a:r>
              <a:rPr lang="en-ID" sz="900" dirty="0">
                <a:solidFill>
                  <a:schemeClr val="dk1"/>
                </a:solidFill>
              </a:rPr>
              <a:t> dan </a:t>
            </a:r>
            <a:r>
              <a:rPr lang="en-ID" sz="900" dirty="0" err="1">
                <a:solidFill>
                  <a:schemeClr val="dk1"/>
                </a:solidFill>
              </a:rPr>
              <a:t>efisien</a:t>
            </a:r>
            <a:r>
              <a:rPr lang="en-ID" sz="900" dirty="0">
                <a:solidFill>
                  <a:schemeClr val="dk1"/>
                </a:solidFill>
              </a:rPr>
              <a:t>. </a:t>
            </a:r>
          </a:p>
          <a:p>
            <a:pPr marL="133350" indent="0" algn="just">
              <a:lnSpc>
                <a:spcPct val="100000"/>
              </a:lnSpc>
              <a:buClr>
                <a:schemeClr val="dk1"/>
              </a:buClr>
              <a:buSzPts val="1500"/>
              <a:buNone/>
            </a:pPr>
            <a:endParaRPr lang="en-ID" sz="900" dirty="0">
              <a:solidFill>
                <a:schemeClr val="dk1"/>
              </a:solidFill>
            </a:endParaRPr>
          </a:p>
          <a:p>
            <a:pPr marL="133350" indent="0" algn="just">
              <a:lnSpc>
                <a:spcPct val="100000"/>
              </a:lnSpc>
              <a:buClr>
                <a:schemeClr val="dk1"/>
              </a:buClr>
              <a:buSzPts val="1500"/>
              <a:buNone/>
            </a:pPr>
            <a:r>
              <a:rPr lang="en-ID" sz="900" dirty="0">
                <a:solidFill>
                  <a:schemeClr val="dk1"/>
                </a:solidFill>
              </a:rPr>
              <a:t>3. </a:t>
            </a:r>
            <a:r>
              <a:rPr lang="en-ID" sz="900" dirty="0" err="1">
                <a:solidFill>
                  <a:schemeClr val="dk1"/>
                </a:solidFill>
              </a:rPr>
              <a:t>Penggunaan</a:t>
            </a:r>
            <a:r>
              <a:rPr lang="en-ID" sz="900" dirty="0">
                <a:solidFill>
                  <a:schemeClr val="dk1"/>
                </a:solidFill>
              </a:rPr>
              <a:t> </a:t>
            </a:r>
            <a:r>
              <a:rPr lang="en-ID" sz="900" dirty="0" err="1">
                <a:solidFill>
                  <a:schemeClr val="dk1"/>
                </a:solidFill>
              </a:rPr>
              <a:t>Uuang</a:t>
            </a:r>
            <a:r>
              <a:rPr lang="en-ID" sz="900" dirty="0">
                <a:solidFill>
                  <a:schemeClr val="dk1"/>
                </a:solidFill>
              </a:rPr>
              <a:t> </a:t>
            </a:r>
            <a:r>
              <a:rPr lang="en-ID" sz="900" dirty="0" err="1">
                <a:solidFill>
                  <a:schemeClr val="dk1"/>
                </a:solidFill>
              </a:rPr>
              <a:t>kode</a:t>
            </a:r>
            <a:r>
              <a:rPr lang="en-ID" sz="900" dirty="0">
                <a:solidFill>
                  <a:schemeClr val="dk1"/>
                </a:solidFill>
              </a:rPr>
              <a:t>. </a:t>
            </a:r>
          </a:p>
          <a:p>
            <a:pPr marL="133350" indent="0" algn="just">
              <a:lnSpc>
                <a:spcPct val="100000"/>
              </a:lnSpc>
              <a:buClr>
                <a:schemeClr val="dk1"/>
              </a:buClr>
              <a:buSzPts val="1500"/>
              <a:buNone/>
            </a:pPr>
            <a:r>
              <a:rPr lang="en-ID" sz="900" dirty="0">
                <a:solidFill>
                  <a:schemeClr val="dk1"/>
                </a:solidFill>
              </a:rPr>
              <a:t>    CTE </a:t>
            </a:r>
            <a:r>
              <a:rPr lang="en-ID" sz="900" dirty="0" err="1">
                <a:solidFill>
                  <a:schemeClr val="dk1"/>
                </a:solidFill>
              </a:rPr>
              <a:t>memungkinkan</a:t>
            </a:r>
            <a:r>
              <a:rPr lang="en-ID" sz="900" dirty="0">
                <a:solidFill>
                  <a:schemeClr val="dk1"/>
                </a:solidFill>
              </a:rPr>
              <a:t> </a:t>
            </a:r>
            <a:r>
              <a:rPr lang="en-ID" sz="900" dirty="0" err="1">
                <a:solidFill>
                  <a:schemeClr val="dk1"/>
                </a:solidFill>
              </a:rPr>
              <a:t>pengguna</a:t>
            </a:r>
            <a:r>
              <a:rPr lang="en-ID" sz="900" dirty="0">
                <a:solidFill>
                  <a:schemeClr val="dk1"/>
                </a:solidFill>
              </a:rPr>
              <a:t> </a:t>
            </a:r>
            <a:r>
              <a:rPr lang="en-ID" sz="900" dirty="0" err="1">
                <a:solidFill>
                  <a:schemeClr val="dk1"/>
                </a:solidFill>
              </a:rPr>
              <a:t>untuk</a:t>
            </a:r>
            <a:r>
              <a:rPr lang="en-ID" sz="900" dirty="0">
                <a:solidFill>
                  <a:schemeClr val="dk1"/>
                </a:solidFill>
              </a:rPr>
              <a:t> </a:t>
            </a:r>
            <a:r>
              <a:rPr lang="en-ID" sz="900" dirty="0" err="1">
                <a:solidFill>
                  <a:schemeClr val="dk1"/>
                </a:solidFill>
              </a:rPr>
              <a:t>menggunakan</a:t>
            </a:r>
            <a:r>
              <a:rPr lang="en-ID" sz="900" dirty="0">
                <a:solidFill>
                  <a:schemeClr val="dk1"/>
                </a:solidFill>
              </a:rPr>
              <a:t> </a:t>
            </a:r>
            <a:r>
              <a:rPr lang="en-ID" sz="900" dirty="0" err="1">
                <a:solidFill>
                  <a:schemeClr val="dk1"/>
                </a:solidFill>
              </a:rPr>
              <a:t>hasil</a:t>
            </a:r>
            <a:r>
              <a:rPr lang="en-ID" sz="900" dirty="0">
                <a:solidFill>
                  <a:schemeClr val="dk1"/>
                </a:solidFill>
              </a:rPr>
              <a:t> </a:t>
            </a:r>
            <a:r>
              <a:rPr lang="en-ID" sz="900" dirty="0" err="1">
                <a:solidFill>
                  <a:schemeClr val="dk1"/>
                </a:solidFill>
              </a:rPr>
              <a:t>kueri</a:t>
            </a:r>
            <a:r>
              <a:rPr lang="en-ID" sz="900" dirty="0">
                <a:solidFill>
                  <a:schemeClr val="dk1"/>
                </a:solidFill>
              </a:rPr>
              <a:t> yang </a:t>
            </a:r>
            <a:r>
              <a:rPr lang="en-ID" sz="900" dirty="0" err="1">
                <a:solidFill>
                  <a:schemeClr val="dk1"/>
                </a:solidFill>
              </a:rPr>
              <a:t>sama</a:t>
            </a:r>
            <a:r>
              <a:rPr lang="en-ID" sz="900" dirty="0">
                <a:solidFill>
                  <a:schemeClr val="dk1"/>
                </a:solidFill>
              </a:rPr>
              <a:t> </a:t>
            </a:r>
            <a:r>
              <a:rPr lang="en-ID" sz="900" dirty="0" err="1">
                <a:solidFill>
                  <a:schemeClr val="dk1"/>
                </a:solidFill>
              </a:rPr>
              <a:t>berkali</a:t>
            </a:r>
            <a:r>
              <a:rPr lang="en-ID" sz="900" dirty="0">
                <a:solidFill>
                  <a:schemeClr val="dk1"/>
                </a:solidFill>
              </a:rPr>
              <a:t>-kali </a:t>
            </a:r>
            <a:r>
              <a:rPr lang="en-ID" sz="900" dirty="0" err="1">
                <a:solidFill>
                  <a:schemeClr val="dk1"/>
                </a:solidFill>
              </a:rPr>
              <a:t>dalam</a:t>
            </a:r>
            <a:r>
              <a:rPr lang="en-ID" sz="900" dirty="0">
                <a:solidFill>
                  <a:schemeClr val="dk1"/>
                </a:solidFill>
              </a:rPr>
              <a:t> </a:t>
            </a:r>
            <a:r>
              <a:rPr lang="en-ID" sz="900" dirty="0" err="1">
                <a:solidFill>
                  <a:schemeClr val="dk1"/>
                </a:solidFill>
              </a:rPr>
              <a:t>kueri</a:t>
            </a:r>
            <a:r>
              <a:rPr lang="en-ID" sz="900" dirty="0">
                <a:solidFill>
                  <a:schemeClr val="dk1"/>
                </a:solidFill>
              </a:rPr>
              <a:t> yang </a:t>
            </a:r>
            <a:r>
              <a:rPr lang="en-ID" sz="900" dirty="0" err="1">
                <a:solidFill>
                  <a:schemeClr val="dk1"/>
                </a:solidFill>
              </a:rPr>
              <a:t>sama</a:t>
            </a:r>
            <a:r>
              <a:rPr lang="en-ID" sz="900" dirty="0">
                <a:solidFill>
                  <a:schemeClr val="dk1"/>
                </a:solidFill>
              </a:rPr>
              <a:t> </a:t>
            </a:r>
            <a:r>
              <a:rPr lang="en-ID" sz="900" dirty="0" err="1">
                <a:solidFill>
                  <a:schemeClr val="dk1"/>
                </a:solidFill>
              </a:rPr>
              <a:t>atau</a:t>
            </a:r>
            <a:r>
              <a:rPr lang="en-ID" sz="900" dirty="0">
                <a:solidFill>
                  <a:schemeClr val="dk1"/>
                </a:solidFill>
              </a:rPr>
              <a:t> </a:t>
            </a:r>
            <a:r>
              <a:rPr lang="en-ID" sz="900" dirty="0" err="1">
                <a:solidFill>
                  <a:schemeClr val="dk1"/>
                </a:solidFill>
              </a:rPr>
              <a:t>kueri</a:t>
            </a:r>
            <a:r>
              <a:rPr lang="en-ID" sz="900" dirty="0">
                <a:solidFill>
                  <a:schemeClr val="dk1"/>
                </a:solidFill>
              </a:rPr>
              <a:t> yang </a:t>
            </a:r>
            <a:r>
              <a:rPr lang="en-ID" sz="900" dirty="0" err="1">
                <a:solidFill>
                  <a:schemeClr val="dk1"/>
                </a:solidFill>
              </a:rPr>
              <a:t>berbeda</a:t>
            </a:r>
            <a:r>
              <a:rPr lang="en-ID" sz="900" dirty="0">
                <a:solidFill>
                  <a:schemeClr val="dk1"/>
                </a:solidFill>
              </a:rPr>
              <a:t>. </a:t>
            </a:r>
            <a:r>
              <a:rPr lang="en-ID" sz="900" dirty="0" err="1">
                <a:solidFill>
                  <a:schemeClr val="dk1"/>
                </a:solidFill>
              </a:rPr>
              <a:t>Ini</a:t>
            </a:r>
            <a:r>
              <a:rPr lang="en-ID" sz="900" dirty="0">
                <a:solidFill>
                  <a:schemeClr val="dk1"/>
                </a:solidFill>
              </a:rPr>
              <a:t> </a:t>
            </a:r>
            <a:r>
              <a:rPr lang="en-ID" sz="900" dirty="0" err="1">
                <a:solidFill>
                  <a:schemeClr val="dk1"/>
                </a:solidFill>
              </a:rPr>
              <a:t>memungkinkan</a:t>
            </a:r>
            <a:r>
              <a:rPr lang="en-ID" sz="900" dirty="0">
                <a:solidFill>
                  <a:schemeClr val="dk1"/>
                </a:solidFill>
              </a:rPr>
              <a:t> </a:t>
            </a:r>
            <a:r>
              <a:rPr lang="en-ID" sz="900" dirty="0" err="1">
                <a:solidFill>
                  <a:schemeClr val="dk1"/>
                </a:solidFill>
              </a:rPr>
              <a:t>penggunaan</a:t>
            </a:r>
            <a:r>
              <a:rPr lang="en-ID" sz="900" dirty="0">
                <a:solidFill>
                  <a:schemeClr val="dk1"/>
                </a:solidFill>
              </a:rPr>
              <a:t> </a:t>
            </a:r>
            <a:r>
              <a:rPr lang="en-ID" sz="900" dirty="0" err="1">
                <a:solidFill>
                  <a:schemeClr val="dk1"/>
                </a:solidFill>
              </a:rPr>
              <a:t>ulang</a:t>
            </a:r>
            <a:r>
              <a:rPr lang="en-ID" sz="900" dirty="0">
                <a:solidFill>
                  <a:schemeClr val="dk1"/>
                </a:solidFill>
              </a:rPr>
              <a:t> </a:t>
            </a:r>
            <a:r>
              <a:rPr lang="en-ID" sz="900" dirty="0" err="1">
                <a:solidFill>
                  <a:schemeClr val="dk1"/>
                </a:solidFill>
              </a:rPr>
              <a:t>kode</a:t>
            </a:r>
            <a:r>
              <a:rPr lang="en-ID" sz="900" dirty="0">
                <a:solidFill>
                  <a:schemeClr val="dk1"/>
                </a:solidFill>
              </a:rPr>
              <a:t> yang </a:t>
            </a:r>
            <a:r>
              <a:rPr lang="en-ID" sz="900" dirty="0" err="1">
                <a:solidFill>
                  <a:schemeClr val="dk1"/>
                </a:solidFill>
              </a:rPr>
              <a:t>efisien</a:t>
            </a:r>
            <a:r>
              <a:rPr lang="en-ID" sz="900" dirty="0">
                <a:solidFill>
                  <a:schemeClr val="dk1"/>
                </a:solidFill>
              </a:rPr>
              <a:t> dan </a:t>
            </a:r>
            <a:r>
              <a:rPr lang="en-ID" sz="900" dirty="0" err="1">
                <a:solidFill>
                  <a:schemeClr val="dk1"/>
                </a:solidFill>
              </a:rPr>
              <a:t>mengurangi</a:t>
            </a:r>
            <a:r>
              <a:rPr lang="en-ID" sz="900" dirty="0">
                <a:solidFill>
                  <a:schemeClr val="dk1"/>
                </a:solidFill>
              </a:rPr>
              <a:t> </a:t>
            </a:r>
            <a:r>
              <a:rPr lang="en-ID" sz="900" dirty="0" err="1">
                <a:solidFill>
                  <a:schemeClr val="dk1"/>
                </a:solidFill>
              </a:rPr>
              <a:t>kebutuhan</a:t>
            </a:r>
            <a:r>
              <a:rPr lang="en-ID" sz="900" dirty="0">
                <a:solidFill>
                  <a:schemeClr val="dk1"/>
                </a:solidFill>
              </a:rPr>
              <a:t> </a:t>
            </a:r>
            <a:r>
              <a:rPr lang="en-ID" sz="900" dirty="0" err="1">
                <a:solidFill>
                  <a:schemeClr val="dk1"/>
                </a:solidFill>
              </a:rPr>
              <a:t>untuk</a:t>
            </a:r>
            <a:r>
              <a:rPr lang="en-ID" sz="900" dirty="0">
                <a:solidFill>
                  <a:schemeClr val="dk1"/>
                </a:solidFill>
              </a:rPr>
              <a:t> </a:t>
            </a:r>
            <a:r>
              <a:rPr lang="en-ID" sz="900" dirty="0" err="1">
                <a:solidFill>
                  <a:schemeClr val="dk1"/>
                </a:solidFill>
              </a:rPr>
              <a:t>menulis</a:t>
            </a:r>
            <a:r>
              <a:rPr lang="en-ID" sz="900" dirty="0">
                <a:solidFill>
                  <a:schemeClr val="dk1"/>
                </a:solidFill>
              </a:rPr>
              <a:t> </a:t>
            </a:r>
            <a:r>
              <a:rPr lang="en-ID" sz="900" dirty="0" err="1">
                <a:solidFill>
                  <a:schemeClr val="dk1"/>
                </a:solidFill>
              </a:rPr>
              <a:t>ulang</a:t>
            </a:r>
            <a:r>
              <a:rPr lang="en-ID" sz="900" dirty="0">
                <a:solidFill>
                  <a:schemeClr val="dk1"/>
                </a:solidFill>
              </a:rPr>
              <a:t> </a:t>
            </a:r>
            <a:r>
              <a:rPr lang="en-ID" sz="900" dirty="0" err="1">
                <a:solidFill>
                  <a:schemeClr val="dk1"/>
                </a:solidFill>
              </a:rPr>
              <a:t>kueri</a:t>
            </a:r>
            <a:r>
              <a:rPr lang="en-ID" sz="900" dirty="0">
                <a:solidFill>
                  <a:schemeClr val="dk1"/>
                </a:solidFill>
              </a:rPr>
              <a:t> yang </a:t>
            </a:r>
            <a:r>
              <a:rPr lang="en-ID" sz="900" dirty="0" err="1">
                <a:solidFill>
                  <a:schemeClr val="dk1"/>
                </a:solidFill>
              </a:rPr>
              <a:t>sama</a:t>
            </a:r>
            <a:r>
              <a:rPr lang="en-ID" sz="900" dirty="0">
                <a:solidFill>
                  <a:schemeClr val="dk1"/>
                </a:solidFill>
              </a:rPr>
              <a:t>.</a:t>
            </a:r>
          </a:p>
          <a:p>
            <a:pPr marL="133350" indent="0" algn="just">
              <a:lnSpc>
                <a:spcPct val="100000"/>
              </a:lnSpc>
              <a:buClr>
                <a:schemeClr val="dk1"/>
              </a:buClr>
              <a:buSzPts val="1500"/>
              <a:buNone/>
            </a:pPr>
            <a:endParaRPr lang="en-ID" sz="900" dirty="0">
              <a:solidFill>
                <a:schemeClr val="dk1"/>
              </a:solidFill>
            </a:endParaRPr>
          </a:p>
          <a:p>
            <a:pPr marL="133350" indent="0" algn="just">
              <a:lnSpc>
                <a:spcPct val="100000"/>
              </a:lnSpc>
              <a:buClr>
                <a:schemeClr val="dk1"/>
              </a:buClr>
              <a:buSzPts val="1500"/>
              <a:buNone/>
            </a:pPr>
            <a:r>
              <a:rPr lang="en-ID" sz="900" dirty="0">
                <a:solidFill>
                  <a:schemeClr val="dk1"/>
                </a:solidFill>
              </a:rPr>
              <a:t>4. </a:t>
            </a:r>
            <a:r>
              <a:rPr lang="en-ID" sz="900" dirty="0" err="1">
                <a:solidFill>
                  <a:schemeClr val="dk1"/>
                </a:solidFill>
              </a:rPr>
              <a:t>Optimasi</a:t>
            </a:r>
            <a:r>
              <a:rPr lang="en-ID" sz="900" dirty="0">
                <a:solidFill>
                  <a:schemeClr val="dk1"/>
                </a:solidFill>
              </a:rPr>
              <a:t> </a:t>
            </a:r>
            <a:r>
              <a:rPr lang="en-ID" sz="900" dirty="0" err="1">
                <a:solidFill>
                  <a:schemeClr val="dk1"/>
                </a:solidFill>
              </a:rPr>
              <a:t>kinerja</a:t>
            </a:r>
            <a:r>
              <a:rPr lang="en-ID" sz="900" dirty="0">
                <a:solidFill>
                  <a:schemeClr val="dk1"/>
                </a:solidFill>
              </a:rPr>
              <a:t>.</a:t>
            </a:r>
          </a:p>
          <a:p>
            <a:pPr marL="133350" indent="0" algn="just">
              <a:lnSpc>
                <a:spcPct val="100000"/>
              </a:lnSpc>
              <a:buClr>
                <a:schemeClr val="dk1"/>
              </a:buClr>
              <a:buSzPts val="1500"/>
              <a:buNone/>
            </a:pPr>
            <a:r>
              <a:rPr lang="en-ID" sz="900" dirty="0">
                <a:solidFill>
                  <a:schemeClr val="dk1"/>
                </a:solidFill>
              </a:rPr>
              <a:t>     </a:t>
            </a:r>
            <a:r>
              <a:rPr lang="en-ID" sz="900" dirty="0" err="1">
                <a:solidFill>
                  <a:schemeClr val="dk1"/>
                </a:solidFill>
              </a:rPr>
              <a:t>Penggunaan</a:t>
            </a:r>
            <a:r>
              <a:rPr lang="en-ID" sz="900" dirty="0">
                <a:solidFill>
                  <a:schemeClr val="dk1"/>
                </a:solidFill>
              </a:rPr>
              <a:t> CTE </a:t>
            </a:r>
            <a:r>
              <a:rPr lang="en-ID" sz="900" dirty="0" err="1">
                <a:solidFill>
                  <a:schemeClr val="dk1"/>
                </a:solidFill>
              </a:rPr>
              <a:t>dapat</a:t>
            </a:r>
            <a:r>
              <a:rPr lang="en-ID" sz="900" dirty="0">
                <a:solidFill>
                  <a:schemeClr val="dk1"/>
                </a:solidFill>
              </a:rPr>
              <a:t> </a:t>
            </a:r>
            <a:r>
              <a:rPr lang="en-ID" sz="900" dirty="0" err="1">
                <a:solidFill>
                  <a:schemeClr val="dk1"/>
                </a:solidFill>
              </a:rPr>
              <a:t>membantu</a:t>
            </a:r>
            <a:r>
              <a:rPr lang="en-ID" sz="900" dirty="0">
                <a:solidFill>
                  <a:schemeClr val="dk1"/>
                </a:solidFill>
              </a:rPr>
              <a:t> </a:t>
            </a:r>
            <a:r>
              <a:rPr lang="en-ID" sz="900" dirty="0" err="1">
                <a:solidFill>
                  <a:schemeClr val="dk1"/>
                </a:solidFill>
              </a:rPr>
              <a:t>dalam</a:t>
            </a:r>
            <a:r>
              <a:rPr lang="en-ID" sz="900" dirty="0">
                <a:solidFill>
                  <a:schemeClr val="dk1"/>
                </a:solidFill>
              </a:rPr>
              <a:t> </a:t>
            </a:r>
            <a:r>
              <a:rPr lang="en-ID" sz="900" dirty="0" err="1">
                <a:solidFill>
                  <a:schemeClr val="dk1"/>
                </a:solidFill>
              </a:rPr>
              <a:t>optimasi</a:t>
            </a:r>
            <a:r>
              <a:rPr lang="en-ID" sz="900" dirty="0">
                <a:solidFill>
                  <a:schemeClr val="dk1"/>
                </a:solidFill>
              </a:rPr>
              <a:t> </a:t>
            </a:r>
            <a:r>
              <a:rPr lang="en-ID" sz="900" dirty="0" err="1">
                <a:solidFill>
                  <a:schemeClr val="dk1"/>
                </a:solidFill>
              </a:rPr>
              <a:t>kinerja</a:t>
            </a:r>
            <a:r>
              <a:rPr lang="en-ID" sz="900" dirty="0">
                <a:solidFill>
                  <a:schemeClr val="dk1"/>
                </a:solidFill>
              </a:rPr>
              <a:t> </a:t>
            </a:r>
            <a:r>
              <a:rPr lang="en-ID" sz="900" dirty="0" err="1">
                <a:solidFill>
                  <a:schemeClr val="dk1"/>
                </a:solidFill>
              </a:rPr>
              <a:t>kueri</a:t>
            </a:r>
            <a:r>
              <a:rPr lang="en-ID" sz="900" dirty="0">
                <a:solidFill>
                  <a:schemeClr val="dk1"/>
                </a:solidFill>
              </a:rPr>
              <a:t> </a:t>
            </a:r>
            <a:r>
              <a:rPr lang="en-ID" sz="900" dirty="0" err="1">
                <a:solidFill>
                  <a:schemeClr val="dk1"/>
                </a:solidFill>
              </a:rPr>
              <a:t>dengan</a:t>
            </a:r>
            <a:r>
              <a:rPr lang="en-ID" sz="900" dirty="0">
                <a:solidFill>
                  <a:schemeClr val="dk1"/>
                </a:solidFill>
              </a:rPr>
              <a:t> </a:t>
            </a:r>
            <a:r>
              <a:rPr lang="en-ID" sz="900" dirty="0" err="1">
                <a:solidFill>
                  <a:schemeClr val="dk1"/>
                </a:solidFill>
              </a:rPr>
              <a:t>memungkinkan</a:t>
            </a:r>
            <a:r>
              <a:rPr lang="en-ID" sz="900" dirty="0">
                <a:solidFill>
                  <a:schemeClr val="dk1"/>
                </a:solidFill>
              </a:rPr>
              <a:t> basis data </a:t>
            </a:r>
            <a:r>
              <a:rPr lang="en-ID" sz="900" dirty="0" err="1">
                <a:solidFill>
                  <a:schemeClr val="dk1"/>
                </a:solidFill>
              </a:rPr>
              <a:t>untuk</a:t>
            </a:r>
            <a:r>
              <a:rPr lang="en-ID" sz="900" dirty="0">
                <a:solidFill>
                  <a:schemeClr val="dk1"/>
                </a:solidFill>
              </a:rPr>
              <a:t> </a:t>
            </a:r>
            <a:r>
              <a:rPr lang="en-ID" sz="900" dirty="0" err="1">
                <a:solidFill>
                  <a:schemeClr val="dk1"/>
                </a:solidFill>
              </a:rPr>
              <a:t>mengeksekusi</a:t>
            </a:r>
            <a:r>
              <a:rPr lang="en-ID" sz="900" dirty="0">
                <a:solidFill>
                  <a:schemeClr val="dk1"/>
                </a:solidFill>
              </a:rPr>
              <a:t> </a:t>
            </a:r>
            <a:r>
              <a:rPr lang="en-ID" sz="900" dirty="0" err="1">
                <a:solidFill>
                  <a:schemeClr val="dk1"/>
                </a:solidFill>
              </a:rPr>
              <a:t>subkueri</a:t>
            </a:r>
            <a:r>
              <a:rPr lang="en-ID" sz="900" dirty="0">
                <a:solidFill>
                  <a:schemeClr val="dk1"/>
                </a:solidFill>
              </a:rPr>
              <a:t> </a:t>
            </a:r>
            <a:r>
              <a:rPr lang="en-ID" sz="900" dirty="0" err="1">
                <a:solidFill>
                  <a:schemeClr val="dk1"/>
                </a:solidFill>
              </a:rPr>
              <a:t>secara</a:t>
            </a:r>
            <a:r>
              <a:rPr lang="en-ID" sz="900" dirty="0">
                <a:solidFill>
                  <a:schemeClr val="dk1"/>
                </a:solidFill>
              </a:rPr>
              <a:t> </a:t>
            </a:r>
            <a:r>
              <a:rPr lang="en-ID" sz="900" dirty="0" err="1">
                <a:solidFill>
                  <a:schemeClr val="dk1"/>
                </a:solidFill>
              </a:rPr>
              <a:t>lebih</a:t>
            </a:r>
            <a:r>
              <a:rPr lang="en-ID" sz="900" dirty="0">
                <a:solidFill>
                  <a:schemeClr val="dk1"/>
                </a:solidFill>
              </a:rPr>
              <a:t> </a:t>
            </a:r>
            <a:r>
              <a:rPr lang="en-ID" sz="900" dirty="0" err="1">
                <a:solidFill>
                  <a:schemeClr val="dk1"/>
                </a:solidFill>
              </a:rPr>
              <a:t>efisien</a:t>
            </a:r>
            <a:r>
              <a:rPr lang="en-ID" sz="900" dirty="0">
                <a:solidFill>
                  <a:schemeClr val="dk1"/>
                </a:solidFill>
              </a:rPr>
              <a:t>. </a:t>
            </a:r>
          </a:p>
        </p:txBody>
      </p:sp>
      <p:sp>
        <p:nvSpPr>
          <p:cNvPr id="7" name="Arrow: Right 6">
            <a:extLst>
              <a:ext uri="{FF2B5EF4-FFF2-40B4-BE49-F238E27FC236}">
                <a16:creationId xmlns:a16="http://schemas.microsoft.com/office/drawing/2014/main" id="{6DE9EB3B-6807-C075-215E-7E8BB01D2EE0}"/>
              </a:ext>
            </a:extLst>
          </p:cNvPr>
          <p:cNvSpPr/>
          <p:nvPr/>
        </p:nvSpPr>
        <p:spPr>
          <a:xfrm>
            <a:off x="4529614" y="2406552"/>
            <a:ext cx="539750" cy="1289050"/>
          </a:xfrm>
          <a:prstGeom prst="right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6F7C21D-B2A1-DD4A-665B-C03025017960}"/>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A0EF03EF-FA6A-E26D-EC00-8659E40600D5}"/>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Customer Activity Growth Analysis</a:t>
            </a:r>
            <a:endParaRPr sz="2220" b="1" dirty="0">
              <a:solidFill>
                <a:schemeClr val="lt1"/>
              </a:solidFill>
            </a:endParaRPr>
          </a:p>
        </p:txBody>
      </p:sp>
      <p:pic>
        <p:nvPicPr>
          <p:cNvPr id="3" name="Picture 2">
            <a:extLst>
              <a:ext uri="{FF2B5EF4-FFF2-40B4-BE49-F238E27FC236}">
                <a16:creationId xmlns:a16="http://schemas.microsoft.com/office/drawing/2014/main" id="{305EEDB0-3555-1A38-58E1-CCCA577F79CC}"/>
              </a:ext>
            </a:extLst>
          </p:cNvPr>
          <p:cNvPicPr>
            <a:picLocks noChangeAspect="1"/>
          </p:cNvPicPr>
          <p:nvPr/>
        </p:nvPicPr>
        <p:blipFill>
          <a:blip r:embed="rId3"/>
          <a:stretch>
            <a:fillRect/>
          </a:stretch>
        </p:blipFill>
        <p:spPr>
          <a:xfrm>
            <a:off x="447768" y="3460006"/>
            <a:ext cx="4535086" cy="726513"/>
          </a:xfrm>
          <a:prstGeom prst="rect">
            <a:avLst/>
          </a:prstGeom>
        </p:spPr>
      </p:pic>
      <p:sp>
        <p:nvSpPr>
          <p:cNvPr id="6" name="Google Shape;56;p13">
            <a:extLst>
              <a:ext uri="{FF2B5EF4-FFF2-40B4-BE49-F238E27FC236}">
                <a16:creationId xmlns:a16="http://schemas.microsoft.com/office/drawing/2014/main" id="{7FED19D9-A060-269F-5FC5-C89E622F5B6E}"/>
              </a:ext>
            </a:extLst>
          </p:cNvPr>
          <p:cNvSpPr txBox="1">
            <a:spLocks noGrp="1"/>
          </p:cNvSpPr>
          <p:nvPr>
            <p:ph type="body" idx="1"/>
          </p:nvPr>
        </p:nvSpPr>
        <p:spPr>
          <a:xfrm>
            <a:off x="1117072" y="785056"/>
            <a:ext cx="3196476" cy="343849"/>
          </a:xfrm>
          <a:prstGeom prst="rect">
            <a:avLst/>
          </a:prstGeom>
        </p:spPr>
        <p:txBody>
          <a:bodyPr spcFirstLastPara="1" wrap="square" lIns="91425" tIns="91425" rIns="91425" bIns="91425" anchor="t" anchorCtr="0">
            <a:normAutofit fontScale="62500" lnSpcReduction="20000"/>
          </a:bodyPr>
          <a:lstStyle/>
          <a:p>
            <a:pPr marL="133350" lvl="0" indent="0" algn="l" rtl="0">
              <a:spcBef>
                <a:spcPts val="0"/>
              </a:spcBef>
              <a:spcAft>
                <a:spcPts val="0"/>
              </a:spcAft>
              <a:buClr>
                <a:schemeClr val="dk1"/>
              </a:buClr>
              <a:buSzPts val="1500"/>
              <a:buNone/>
            </a:pPr>
            <a:r>
              <a:rPr lang="en-US" sz="1500" b="1" dirty="0">
                <a:solidFill>
                  <a:schemeClr val="dk1"/>
                </a:solidFill>
              </a:rPr>
              <a:t>Query Analysis Annual Customer Activity Growth</a:t>
            </a:r>
          </a:p>
        </p:txBody>
      </p:sp>
      <p:pic>
        <p:nvPicPr>
          <p:cNvPr id="4" name="Picture 3">
            <a:extLst>
              <a:ext uri="{FF2B5EF4-FFF2-40B4-BE49-F238E27FC236}">
                <a16:creationId xmlns:a16="http://schemas.microsoft.com/office/drawing/2014/main" id="{AA8D11E5-79C3-F667-8E75-4EFB7A392602}"/>
              </a:ext>
            </a:extLst>
          </p:cNvPr>
          <p:cNvPicPr>
            <a:picLocks noChangeAspect="1"/>
          </p:cNvPicPr>
          <p:nvPr/>
        </p:nvPicPr>
        <p:blipFill>
          <a:blip r:embed="rId4"/>
          <a:stretch>
            <a:fillRect/>
          </a:stretch>
        </p:blipFill>
        <p:spPr>
          <a:xfrm>
            <a:off x="447768" y="1286657"/>
            <a:ext cx="4535086" cy="1647043"/>
          </a:xfrm>
          <a:prstGeom prst="rect">
            <a:avLst/>
          </a:prstGeom>
        </p:spPr>
      </p:pic>
      <p:sp>
        <p:nvSpPr>
          <p:cNvPr id="7" name="Google Shape;114;p27">
            <a:extLst>
              <a:ext uri="{FF2B5EF4-FFF2-40B4-BE49-F238E27FC236}">
                <a16:creationId xmlns:a16="http://schemas.microsoft.com/office/drawing/2014/main" id="{97C4BBA8-2A9B-6DD8-C1AD-D094AF88E220}"/>
              </a:ext>
            </a:extLst>
          </p:cNvPr>
          <p:cNvSpPr txBox="1">
            <a:spLocks/>
          </p:cNvSpPr>
          <p:nvPr/>
        </p:nvSpPr>
        <p:spPr>
          <a:xfrm>
            <a:off x="5615214" y="1594777"/>
            <a:ext cx="3397250" cy="3145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lnSpc>
                <a:spcPct val="150000"/>
              </a:lnSpc>
              <a:buClr>
                <a:schemeClr val="dk1"/>
              </a:buClr>
              <a:buSzPts val="1500"/>
              <a:buFont typeface="Arial"/>
              <a:buNone/>
            </a:pPr>
            <a:r>
              <a:rPr lang="en-ID" sz="900" dirty="0">
                <a:solidFill>
                  <a:schemeClr val="dk1"/>
                </a:solidFill>
              </a:rPr>
              <a:t>Annual Customer Activity Growth Analysis </a:t>
            </a:r>
            <a:r>
              <a:rPr lang="en-ID" sz="900" dirty="0" err="1">
                <a:solidFill>
                  <a:schemeClr val="dk1"/>
                </a:solidFill>
              </a:rPr>
              <a:t>merupakan</a:t>
            </a:r>
            <a:r>
              <a:rPr lang="en-ID" sz="900" dirty="0">
                <a:solidFill>
                  <a:schemeClr val="dk1"/>
                </a:solidFill>
              </a:rPr>
              <a:t> proses </a:t>
            </a:r>
            <a:r>
              <a:rPr lang="en-ID" sz="900" dirty="0" err="1">
                <a:solidFill>
                  <a:schemeClr val="dk1"/>
                </a:solidFill>
              </a:rPr>
              <a:t>evaluasi</a:t>
            </a:r>
            <a:r>
              <a:rPr lang="en-ID" sz="900" dirty="0">
                <a:solidFill>
                  <a:schemeClr val="dk1"/>
                </a:solidFill>
              </a:rPr>
              <a:t> dan </a:t>
            </a:r>
            <a:r>
              <a:rPr lang="en-ID" sz="900" dirty="0" err="1">
                <a:solidFill>
                  <a:schemeClr val="dk1"/>
                </a:solidFill>
              </a:rPr>
              <a:t>analisis</a:t>
            </a:r>
            <a:r>
              <a:rPr lang="en-ID" sz="900" dirty="0">
                <a:solidFill>
                  <a:schemeClr val="dk1"/>
                </a:solidFill>
              </a:rPr>
              <a:t> </a:t>
            </a:r>
            <a:r>
              <a:rPr lang="en-ID" sz="900" dirty="0" err="1">
                <a:solidFill>
                  <a:schemeClr val="dk1"/>
                </a:solidFill>
              </a:rPr>
              <a:t>pertumbuhan</a:t>
            </a:r>
            <a:r>
              <a:rPr lang="en-ID" sz="900" dirty="0">
                <a:solidFill>
                  <a:schemeClr val="dk1"/>
                </a:solidFill>
              </a:rPr>
              <a:t> </a:t>
            </a:r>
            <a:r>
              <a:rPr lang="en-ID" sz="900" dirty="0" err="1">
                <a:solidFill>
                  <a:schemeClr val="dk1"/>
                </a:solidFill>
              </a:rPr>
              <a:t>aktivitas</a:t>
            </a:r>
            <a:r>
              <a:rPr lang="en-ID" sz="900" dirty="0">
                <a:solidFill>
                  <a:schemeClr val="dk1"/>
                </a:solidFill>
              </a:rPr>
              <a:t> </a:t>
            </a:r>
            <a:r>
              <a:rPr lang="en-ID" sz="900" dirty="0" err="1">
                <a:solidFill>
                  <a:schemeClr val="dk1"/>
                </a:solidFill>
              </a:rPr>
              <a:t>pelanggan</a:t>
            </a:r>
            <a:r>
              <a:rPr lang="en-ID" sz="900" dirty="0">
                <a:solidFill>
                  <a:schemeClr val="dk1"/>
                </a:solidFill>
              </a:rPr>
              <a:t> Selema </a:t>
            </a:r>
            <a:r>
              <a:rPr lang="en-ID" sz="900" dirty="0" err="1">
                <a:solidFill>
                  <a:schemeClr val="dk1"/>
                </a:solidFill>
              </a:rPr>
              <a:t>periode</a:t>
            </a:r>
            <a:r>
              <a:rPr lang="en-ID" sz="900" dirty="0">
                <a:solidFill>
                  <a:schemeClr val="dk1"/>
                </a:solidFill>
              </a:rPr>
              <a:t> </a:t>
            </a:r>
            <a:r>
              <a:rPr lang="en-ID" sz="900" dirty="0" err="1">
                <a:solidFill>
                  <a:schemeClr val="dk1"/>
                </a:solidFill>
              </a:rPr>
              <a:t>tahunan</a:t>
            </a:r>
            <a:r>
              <a:rPr lang="en-ID" sz="900" dirty="0">
                <a:solidFill>
                  <a:schemeClr val="dk1"/>
                </a:solidFill>
              </a:rPr>
              <a:t>. </a:t>
            </a:r>
            <a:r>
              <a:rPr lang="en-ID" sz="900" dirty="0" err="1">
                <a:solidFill>
                  <a:schemeClr val="dk1"/>
                </a:solidFill>
              </a:rPr>
              <a:t>Tujuan</a:t>
            </a:r>
            <a:r>
              <a:rPr lang="en-ID" sz="900" dirty="0">
                <a:solidFill>
                  <a:schemeClr val="dk1"/>
                </a:solidFill>
              </a:rPr>
              <a:t> </a:t>
            </a:r>
            <a:r>
              <a:rPr lang="en-ID" sz="900" dirty="0" err="1">
                <a:solidFill>
                  <a:schemeClr val="dk1"/>
                </a:solidFill>
              </a:rPr>
              <a:t>dari</a:t>
            </a:r>
            <a:r>
              <a:rPr lang="en-ID" sz="900" dirty="0">
                <a:solidFill>
                  <a:schemeClr val="dk1"/>
                </a:solidFill>
              </a:rPr>
              <a:t> Annual Customer Activity Growth Analysis </a:t>
            </a:r>
            <a:r>
              <a:rPr lang="en-ID" sz="900" dirty="0" err="1">
                <a:solidFill>
                  <a:schemeClr val="dk1"/>
                </a:solidFill>
              </a:rPr>
              <a:t>adalah</a:t>
            </a:r>
            <a:r>
              <a:rPr lang="en-ID" sz="900" dirty="0">
                <a:solidFill>
                  <a:schemeClr val="dk1"/>
                </a:solidFill>
              </a:rPr>
              <a:t> </a:t>
            </a:r>
            <a:r>
              <a:rPr lang="en-ID" sz="900" dirty="0" err="1">
                <a:solidFill>
                  <a:schemeClr val="dk1"/>
                </a:solidFill>
              </a:rPr>
              <a:t>untuk</a:t>
            </a:r>
            <a:r>
              <a:rPr lang="en-ID" sz="900" dirty="0">
                <a:solidFill>
                  <a:schemeClr val="dk1"/>
                </a:solidFill>
              </a:rPr>
              <a:t> </a:t>
            </a:r>
            <a:r>
              <a:rPr lang="en-ID" sz="900" dirty="0" err="1">
                <a:solidFill>
                  <a:schemeClr val="dk1"/>
                </a:solidFill>
              </a:rPr>
              <a:t>memahami</a:t>
            </a:r>
            <a:r>
              <a:rPr lang="en-ID" sz="900" dirty="0">
                <a:solidFill>
                  <a:schemeClr val="dk1"/>
                </a:solidFill>
              </a:rPr>
              <a:t> </a:t>
            </a:r>
            <a:r>
              <a:rPr lang="en-ID" sz="900" dirty="0" err="1">
                <a:solidFill>
                  <a:schemeClr val="dk1"/>
                </a:solidFill>
              </a:rPr>
              <a:t>bagaimana</a:t>
            </a:r>
            <a:r>
              <a:rPr lang="en-ID" sz="900" dirty="0">
                <a:solidFill>
                  <a:schemeClr val="dk1"/>
                </a:solidFill>
              </a:rPr>
              <a:t> </a:t>
            </a:r>
            <a:r>
              <a:rPr lang="en-ID" sz="900" dirty="0" err="1">
                <a:solidFill>
                  <a:schemeClr val="dk1"/>
                </a:solidFill>
              </a:rPr>
              <a:t>kinerja</a:t>
            </a:r>
            <a:r>
              <a:rPr lang="en-ID" sz="900" dirty="0">
                <a:solidFill>
                  <a:schemeClr val="dk1"/>
                </a:solidFill>
              </a:rPr>
              <a:t> </a:t>
            </a:r>
            <a:r>
              <a:rPr lang="en-ID" sz="900" dirty="0" err="1">
                <a:solidFill>
                  <a:schemeClr val="dk1"/>
                </a:solidFill>
              </a:rPr>
              <a:t>bisnis</a:t>
            </a:r>
            <a:r>
              <a:rPr lang="en-ID" sz="900" dirty="0">
                <a:solidFill>
                  <a:schemeClr val="dk1"/>
                </a:solidFill>
              </a:rPr>
              <a:t> </a:t>
            </a:r>
            <a:r>
              <a:rPr lang="en-ID" sz="900" dirty="0" err="1">
                <a:solidFill>
                  <a:schemeClr val="dk1"/>
                </a:solidFill>
              </a:rPr>
              <a:t>dipengaruhi</a:t>
            </a:r>
            <a:r>
              <a:rPr lang="en-ID" sz="900" dirty="0">
                <a:solidFill>
                  <a:schemeClr val="dk1"/>
                </a:solidFill>
              </a:rPr>
              <a:t> oleh </a:t>
            </a:r>
            <a:r>
              <a:rPr lang="en-ID" sz="900" dirty="0" err="1">
                <a:solidFill>
                  <a:schemeClr val="dk1"/>
                </a:solidFill>
              </a:rPr>
              <a:t>tingkat</a:t>
            </a:r>
            <a:r>
              <a:rPr lang="en-ID" sz="900" dirty="0">
                <a:solidFill>
                  <a:schemeClr val="dk1"/>
                </a:solidFill>
              </a:rPr>
              <a:t> </a:t>
            </a:r>
            <a:r>
              <a:rPr lang="en-ID" sz="900" dirty="0" err="1">
                <a:solidFill>
                  <a:schemeClr val="dk1"/>
                </a:solidFill>
              </a:rPr>
              <a:t>interaksi</a:t>
            </a:r>
            <a:r>
              <a:rPr lang="en-ID" sz="900" dirty="0">
                <a:solidFill>
                  <a:schemeClr val="dk1"/>
                </a:solidFill>
              </a:rPr>
              <a:t> dan </a:t>
            </a:r>
            <a:r>
              <a:rPr lang="en-ID" sz="900" dirty="0" err="1">
                <a:solidFill>
                  <a:schemeClr val="dk1"/>
                </a:solidFill>
              </a:rPr>
              <a:t>keterlibatan</a:t>
            </a:r>
            <a:r>
              <a:rPr lang="en-ID" sz="900" dirty="0">
                <a:solidFill>
                  <a:schemeClr val="dk1"/>
                </a:solidFill>
              </a:rPr>
              <a:t> </a:t>
            </a:r>
            <a:r>
              <a:rPr lang="en-ID" sz="900" dirty="0" err="1">
                <a:solidFill>
                  <a:schemeClr val="dk1"/>
                </a:solidFill>
              </a:rPr>
              <a:t>pelanggan</a:t>
            </a:r>
            <a:r>
              <a:rPr lang="en-ID" sz="900" dirty="0">
                <a:solidFill>
                  <a:schemeClr val="dk1"/>
                </a:solidFill>
              </a:rPr>
              <a:t> </a:t>
            </a:r>
            <a:r>
              <a:rPr lang="en-ID" sz="900" dirty="0" err="1">
                <a:solidFill>
                  <a:schemeClr val="dk1"/>
                </a:solidFill>
              </a:rPr>
              <a:t>selama</a:t>
            </a:r>
            <a:r>
              <a:rPr lang="en-ID" sz="900" dirty="0">
                <a:solidFill>
                  <a:schemeClr val="dk1"/>
                </a:solidFill>
              </a:rPr>
              <a:t> </a:t>
            </a:r>
            <a:r>
              <a:rPr lang="en-ID" sz="900" dirty="0" err="1">
                <a:solidFill>
                  <a:schemeClr val="dk1"/>
                </a:solidFill>
              </a:rPr>
              <a:t>periode</a:t>
            </a:r>
            <a:r>
              <a:rPr lang="en-ID" sz="900" dirty="0">
                <a:solidFill>
                  <a:schemeClr val="dk1"/>
                </a:solidFill>
              </a:rPr>
              <a:t> </a:t>
            </a:r>
            <a:r>
              <a:rPr lang="en-ID" sz="900" dirty="0" err="1">
                <a:solidFill>
                  <a:schemeClr val="dk1"/>
                </a:solidFill>
              </a:rPr>
              <a:t>waktu</a:t>
            </a:r>
            <a:r>
              <a:rPr lang="en-ID" sz="900" dirty="0">
                <a:solidFill>
                  <a:schemeClr val="dk1"/>
                </a:solidFill>
              </a:rPr>
              <a:t> </a:t>
            </a:r>
            <a:r>
              <a:rPr lang="en-ID" sz="900" dirty="0" err="1">
                <a:solidFill>
                  <a:schemeClr val="dk1"/>
                </a:solidFill>
              </a:rPr>
              <a:t>tertentu</a:t>
            </a:r>
            <a:r>
              <a:rPr lang="en-ID" sz="900" dirty="0">
                <a:solidFill>
                  <a:schemeClr val="dk1"/>
                </a:solidFill>
              </a:rPr>
              <a:t>. </a:t>
            </a:r>
          </a:p>
          <a:p>
            <a:pPr marL="133350" indent="0" algn="just">
              <a:lnSpc>
                <a:spcPct val="150000"/>
              </a:lnSpc>
              <a:buClr>
                <a:schemeClr val="dk1"/>
              </a:buClr>
              <a:buSzPts val="1500"/>
              <a:buFont typeface="Arial"/>
              <a:buNone/>
            </a:pPr>
            <a:r>
              <a:rPr lang="en-ID" sz="900" dirty="0" err="1">
                <a:solidFill>
                  <a:schemeClr val="dk1"/>
                </a:solidFill>
              </a:rPr>
              <a:t>Analisis</a:t>
            </a:r>
            <a:r>
              <a:rPr lang="en-ID" sz="900" dirty="0">
                <a:solidFill>
                  <a:schemeClr val="dk1"/>
                </a:solidFill>
              </a:rPr>
              <a:t> yang dilakukan </a:t>
            </a:r>
            <a:r>
              <a:rPr lang="en-ID" sz="900" dirty="0" err="1">
                <a:solidFill>
                  <a:schemeClr val="dk1"/>
                </a:solidFill>
              </a:rPr>
              <a:t>dalam</a:t>
            </a:r>
            <a:r>
              <a:rPr lang="en-ID" sz="900" dirty="0">
                <a:solidFill>
                  <a:schemeClr val="dk1"/>
                </a:solidFill>
              </a:rPr>
              <a:t> </a:t>
            </a:r>
            <a:r>
              <a:rPr lang="en-ID" sz="900" dirty="0" err="1">
                <a:solidFill>
                  <a:schemeClr val="dk1"/>
                </a:solidFill>
              </a:rPr>
              <a:t>kasus</a:t>
            </a:r>
            <a:r>
              <a:rPr lang="en-ID" sz="900" dirty="0">
                <a:solidFill>
                  <a:schemeClr val="dk1"/>
                </a:solidFill>
              </a:rPr>
              <a:t> </a:t>
            </a:r>
            <a:r>
              <a:rPr lang="en-ID" sz="900" dirty="0" err="1">
                <a:solidFill>
                  <a:schemeClr val="dk1"/>
                </a:solidFill>
              </a:rPr>
              <a:t>ini</a:t>
            </a:r>
            <a:r>
              <a:rPr lang="en-ID" sz="900" dirty="0">
                <a:solidFill>
                  <a:schemeClr val="dk1"/>
                </a:solidFill>
              </a:rPr>
              <a:t> </a:t>
            </a:r>
            <a:r>
              <a:rPr lang="en-ID" sz="900" dirty="0" err="1">
                <a:solidFill>
                  <a:schemeClr val="dk1"/>
                </a:solidFill>
              </a:rPr>
              <a:t>adalah</a:t>
            </a:r>
            <a:r>
              <a:rPr lang="en-ID" sz="900" dirty="0">
                <a:solidFill>
                  <a:schemeClr val="dk1"/>
                </a:solidFill>
              </a:rPr>
              <a:t> </a:t>
            </a:r>
            <a:r>
              <a:rPr lang="en-ID" sz="900" dirty="0" err="1">
                <a:solidFill>
                  <a:schemeClr val="dk1"/>
                </a:solidFill>
              </a:rPr>
              <a:t>melihat</a:t>
            </a:r>
            <a:r>
              <a:rPr lang="en-ID" sz="900" dirty="0">
                <a:solidFill>
                  <a:schemeClr val="dk1"/>
                </a:solidFill>
              </a:rPr>
              <a:t> </a:t>
            </a:r>
            <a:r>
              <a:rPr lang="en-ID" sz="900" dirty="0" err="1">
                <a:solidFill>
                  <a:schemeClr val="dk1"/>
                </a:solidFill>
              </a:rPr>
              <a:t>beberapa</a:t>
            </a:r>
            <a:r>
              <a:rPr lang="en-ID" sz="900" dirty="0">
                <a:solidFill>
                  <a:schemeClr val="dk1"/>
                </a:solidFill>
              </a:rPr>
              <a:t> point – point </a:t>
            </a:r>
            <a:r>
              <a:rPr lang="en-ID" sz="900" dirty="0" err="1">
                <a:solidFill>
                  <a:schemeClr val="dk1"/>
                </a:solidFill>
              </a:rPr>
              <a:t>penting</a:t>
            </a:r>
            <a:r>
              <a:rPr lang="en-ID" sz="900" dirty="0">
                <a:solidFill>
                  <a:schemeClr val="dk1"/>
                </a:solidFill>
              </a:rPr>
              <a:t> </a:t>
            </a:r>
            <a:r>
              <a:rPr lang="en-ID" sz="900" dirty="0" err="1">
                <a:solidFill>
                  <a:schemeClr val="dk1"/>
                </a:solidFill>
              </a:rPr>
              <a:t>yakni</a:t>
            </a:r>
            <a:r>
              <a:rPr lang="en-ID" sz="900" dirty="0">
                <a:solidFill>
                  <a:schemeClr val="dk1"/>
                </a:solidFill>
              </a:rPr>
              <a:t> : </a:t>
            </a:r>
          </a:p>
          <a:p>
            <a:pPr marL="133350" indent="0" algn="just">
              <a:lnSpc>
                <a:spcPct val="150000"/>
              </a:lnSpc>
              <a:buClr>
                <a:schemeClr val="dk1"/>
              </a:buClr>
              <a:buSzPts val="1500"/>
              <a:buNone/>
            </a:pPr>
            <a:r>
              <a:rPr lang="en-ID" sz="900" dirty="0">
                <a:solidFill>
                  <a:schemeClr val="dk1"/>
                </a:solidFill>
              </a:rPr>
              <a:t>1. Rata – Rata Monthly Active User (MAU) per </a:t>
            </a:r>
            <a:r>
              <a:rPr lang="en-ID" sz="900" dirty="0" err="1">
                <a:solidFill>
                  <a:schemeClr val="dk1"/>
                </a:solidFill>
              </a:rPr>
              <a:t>tahun</a:t>
            </a:r>
            <a:r>
              <a:rPr lang="en-ID" sz="900" dirty="0">
                <a:solidFill>
                  <a:schemeClr val="dk1"/>
                </a:solidFill>
              </a:rPr>
              <a:t>. </a:t>
            </a:r>
          </a:p>
          <a:p>
            <a:pPr marL="133350" indent="0" algn="just">
              <a:lnSpc>
                <a:spcPct val="150000"/>
              </a:lnSpc>
              <a:buClr>
                <a:schemeClr val="dk1"/>
              </a:buClr>
              <a:buSzPts val="1500"/>
              <a:buNone/>
            </a:pPr>
            <a:r>
              <a:rPr lang="en-ID" sz="900" dirty="0">
                <a:solidFill>
                  <a:schemeClr val="dk1"/>
                </a:solidFill>
              </a:rPr>
              <a:t>2. Total customer </a:t>
            </a:r>
            <a:r>
              <a:rPr lang="en-ID" sz="900" dirty="0" err="1">
                <a:solidFill>
                  <a:schemeClr val="dk1"/>
                </a:solidFill>
              </a:rPr>
              <a:t>baru</a:t>
            </a:r>
            <a:r>
              <a:rPr lang="en-ID" sz="900" dirty="0">
                <a:solidFill>
                  <a:schemeClr val="dk1"/>
                </a:solidFill>
              </a:rPr>
              <a:t> per </a:t>
            </a:r>
            <a:r>
              <a:rPr lang="en-ID" sz="900" dirty="0" err="1">
                <a:solidFill>
                  <a:schemeClr val="dk1"/>
                </a:solidFill>
              </a:rPr>
              <a:t>tahun</a:t>
            </a:r>
            <a:r>
              <a:rPr lang="en-ID" sz="900" dirty="0">
                <a:solidFill>
                  <a:schemeClr val="dk1"/>
                </a:solidFill>
              </a:rPr>
              <a:t>.</a:t>
            </a:r>
          </a:p>
          <a:p>
            <a:pPr marL="133350" indent="0" algn="just">
              <a:lnSpc>
                <a:spcPct val="150000"/>
              </a:lnSpc>
              <a:buClr>
                <a:schemeClr val="dk1"/>
              </a:buClr>
              <a:buSzPts val="1500"/>
              <a:buNone/>
            </a:pPr>
            <a:r>
              <a:rPr lang="en-ID" sz="900" dirty="0">
                <a:solidFill>
                  <a:schemeClr val="dk1"/>
                </a:solidFill>
              </a:rPr>
              <a:t>3. </a:t>
            </a:r>
            <a:r>
              <a:rPr lang="en-ID" sz="900" dirty="0" err="1">
                <a:solidFill>
                  <a:schemeClr val="dk1"/>
                </a:solidFill>
              </a:rPr>
              <a:t>Jumlah</a:t>
            </a:r>
            <a:r>
              <a:rPr lang="en-ID" sz="900" dirty="0">
                <a:solidFill>
                  <a:schemeClr val="dk1"/>
                </a:solidFill>
              </a:rPr>
              <a:t> customer yang </a:t>
            </a:r>
            <a:r>
              <a:rPr lang="en-ID" sz="900" dirty="0" err="1">
                <a:solidFill>
                  <a:schemeClr val="dk1"/>
                </a:solidFill>
              </a:rPr>
              <a:t>melakukan</a:t>
            </a:r>
            <a:r>
              <a:rPr lang="en-ID" sz="900" dirty="0">
                <a:solidFill>
                  <a:schemeClr val="dk1"/>
                </a:solidFill>
              </a:rPr>
              <a:t> repeat order per </a:t>
            </a:r>
            <a:r>
              <a:rPr lang="en-ID" sz="900" dirty="0" err="1">
                <a:solidFill>
                  <a:schemeClr val="dk1"/>
                </a:solidFill>
              </a:rPr>
              <a:t>tahun</a:t>
            </a:r>
            <a:r>
              <a:rPr lang="en-ID" sz="900" dirty="0">
                <a:solidFill>
                  <a:schemeClr val="dk1"/>
                </a:solidFill>
              </a:rPr>
              <a:t>. </a:t>
            </a:r>
          </a:p>
          <a:p>
            <a:pPr marL="133350" indent="0" algn="just">
              <a:lnSpc>
                <a:spcPct val="150000"/>
              </a:lnSpc>
              <a:buClr>
                <a:schemeClr val="dk1"/>
              </a:buClr>
              <a:buSzPts val="1500"/>
              <a:buNone/>
            </a:pPr>
            <a:r>
              <a:rPr lang="en-ID" sz="900" dirty="0">
                <a:solidFill>
                  <a:schemeClr val="dk1"/>
                </a:solidFill>
              </a:rPr>
              <a:t>4. Rata – Rata </a:t>
            </a:r>
            <a:r>
              <a:rPr lang="en-ID" sz="900" dirty="0" err="1">
                <a:solidFill>
                  <a:schemeClr val="dk1"/>
                </a:solidFill>
              </a:rPr>
              <a:t>frekuensi</a:t>
            </a:r>
            <a:r>
              <a:rPr lang="en-ID" sz="900" dirty="0">
                <a:solidFill>
                  <a:schemeClr val="dk1"/>
                </a:solidFill>
              </a:rPr>
              <a:t> order </a:t>
            </a:r>
            <a:r>
              <a:rPr lang="en-ID" sz="900" dirty="0" err="1">
                <a:solidFill>
                  <a:schemeClr val="dk1"/>
                </a:solidFill>
              </a:rPr>
              <a:t>untuk</a:t>
            </a:r>
            <a:r>
              <a:rPr lang="en-ID" sz="900" dirty="0">
                <a:solidFill>
                  <a:schemeClr val="dk1"/>
                </a:solidFill>
              </a:rPr>
              <a:t> </a:t>
            </a:r>
            <a:r>
              <a:rPr lang="en-ID" sz="900" dirty="0" err="1">
                <a:solidFill>
                  <a:schemeClr val="dk1"/>
                </a:solidFill>
              </a:rPr>
              <a:t>setiap</a:t>
            </a:r>
            <a:r>
              <a:rPr lang="en-ID" sz="900" dirty="0">
                <a:solidFill>
                  <a:schemeClr val="dk1"/>
                </a:solidFill>
              </a:rPr>
              <a:t> </a:t>
            </a:r>
            <a:r>
              <a:rPr lang="en-ID" sz="900" dirty="0" err="1">
                <a:solidFill>
                  <a:schemeClr val="dk1"/>
                </a:solidFill>
              </a:rPr>
              <a:t>tahun</a:t>
            </a:r>
            <a:r>
              <a:rPr lang="en-ID" sz="900" dirty="0">
                <a:solidFill>
                  <a:schemeClr val="dk1"/>
                </a:solidFill>
              </a:rPr>
              <a:t>.  </a:t>
            </a:r>
          </a:p>
        </p:txBody>
      </p:sp>
      <p:sp>
        <p:nvSpPr>
          <p:cNvPr id="8" name="Google Shape;56;p13">
            <a:extLst>
              <a:ext uri="{FF2B5EF4-FFF2-40B4-BE49-F238E27FC236}">
                <a16:creationId xmlns:a16="http://schemas.microsoft.com/office/drawing/2014/main" id="{06F9CF8E-6DD8-AFCF-E9A9-202DE02967A4}"/>
              </a:ext>
            </a:extLst>
          </p:cNvPr>
          <p:cNvSpPr txBox="1">
            <a:spLocks/>
          </p:cNvSpPr>
          <p:nvPr/>
        </p:nvSpPr>
        <p:spPr>
          <a:xfrm>
            <a:off x="1029944" y="3024928"/>
            <a:ext cx="3370731" cy="34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US" sz="1000" b="1" dirty="0">
                <a:solidFill>
                  <a:schemeClr val="dk1"/>
                </a:solidFill>
              </a:rPr>
              <a:t>Hasil Analysis Annual Customer Activity Growth</a:t>
            </a:r>
          </a:p>
        </p:txBody>
      </p:sp>
      <p:sp>
        <p:nvSpPr>
          <p:cNvPr id="9" name="Google Shape;55;p13">
            <a:extLst>
              <a:ext uri="{FF2B5EF4-FFF2-40B4-BE49-F238E27FC236}">
                <a16:creationId xmlns:a16="http://schemas.microsoft.com/office/drawing/2014/main" id="{6FD9B5C7-85AF-350A-38AD-051B55155D39}"/>
              </a:ext>
            </a:extLst>
          </p:cNvPr>
          <p:cNvSpPr txBox="1"/>
          <p:nvPr/>
        </p:nvSpPr>
        <p:spPr>
          <a:xfrm>
            <a:off x="4635136" y="4559335"/>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hlinkClick r:id="rId5"/>
            </a:endParaRPr>
          </a:p>
          <a:p>
            <a:pPr marL="0" lvl="0" indent="0" algn="r" rtl="0">
              <a:lnSpc>
                <a:spcPct val="100000"/>
              </a:lnSpc>
              <a:spcBef>
                <a:spcPts val="0"/>
              </a:spcBef>
              <a:spcAft>
                <a:spcPts val="0"/>
              </a:spcAft>
              <a:buNone/>
            </a:pPr>
            <a:r>
              <a:rPr lang="en" sz="1100" dirty="0">
                <a:solidFill>
                  <a:schemeClr val="dk1"/>
                </a:solidFill>
                <a:hlinkClick r:id="rId5"/>
              </a:rPr>
              <a:t>Query selengkapnya dapat dilihat disini</a:t>
            </a:r>
            <a:endParaRPr sz="1100" dirty="0">
              <a:solidFill>
                <a:schemeClr val="dk1"/>
              </a:solidFill>
            </a:endParaRPr>
          </a:p>
        </p:txBody>
      </p:sp>
    </p:spTree>
    <p:extLst>
      <p:ext uri="{BB962C8B-B14F-4D97-AF65-F5344CB8AC3E}">
        <p14:creationId xmlns:p14="http://schemas.microsoft.com/office/powerpoint/2010/main" val="1714926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68749BF-FD6C-1199-5B10-34AA2D051CF0}"/>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354BECBD-A429-8406-F614-C2C2F9586B66}"/>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pic>
        <p:nvPicPr>
          <p:cNvPr id="3" name="Picture 2">
            <a:extLst>
              <a:ext uri="{FF2B5EF4-FFF2-40B4-BE49-F238E27FC236}">
                <a16:creationId xmlns:a16="http://schemas.microsoft.com/office/drawing/2014/main" id="{4050FBD5-6163-1DFC-2065-66135E9D5088}"/>
              </a:ext>
            </a:extLst>
          </p:cNvPr>
          <p:cNvPicPr>
            <a:picLocks noChangeAspect="1"/>
          </p:cNvPicPr>
          <p:nvPr/>
        </p:nvPicPr>
        <p:blipFill>
          <a:blip r:embed="rId3"/>
          <a:stretch>
            <a:fillRect/>
          </a:stretch>
        </p:blipFill>
        <p:spPr>
          <a:xfrm>
            <a:off x="795178" y="941011"/>
            <a:ext cx="3137369" cy="2184401"/>
          </a:xfrm>
          <a:prstGeom prst="rect">
            <a:avLst/>
          </a:prstGeom>
        </p:spPr>
      </p:pic>
      <p:pic>
        <p:nvPicPr>
          <p:cNvPr id="6" name="Picture 5">
            <a:extLst>
              <a:ext uri="{FF2B5EF4-FFF2-40B4-BE49-F238E27FC236}">
                <a16:creationId xmlns:a16="http://schemas.microsoft.com/office/drawing/2014/main" id="{A9C015C0-751F-5C48-80B3-9288991D74DC}"/>
              </a:ext>
            </a:extLst>
          </p:cNvPr>
          <p:cNvPicPr>
            <a:picLocks noChangeAspect="1"/>
          </p:cNvPicPr>
          <p:nvPr/>
        </p:nvPicPr>
        <p:blipFill>
          <a:blip r:embed="rId4"/>
          <a:stretch>
            <a:fillRect/>
          </a:stretch>
        </p:blipFill>
        <p:spPr>
          <a:xfrm>
            <a:off x="4749723" y="941011"/>
            <a:ext cx="3883035" cy="2184401"/>
          </a:xfrm>
          <a:prstGeom prst="rect">
            <a:avLst/>
          </a:prstGeom>
        </p:spPr>
      </p:pic>
      <p:sp>
        <p:nvSpPr>
          <p:cNvPr id="8" name="Google Shape;56;p13">
            <a:extLst>
              <a:ext uri="{FF2B5EF4-FFF2-40B4-BE49-F238E27FC236}">
                <a16:creationId xmlns:a16="http://schemas.microsoft.com/office/drawing/2014/main" id="{6BB10064-C802-8A8E-35FC-7DFFD34C7F44}"/>
              </a:ext>
            </a:extLst>
          </p:cNvPr>
          <p:cNvSpPr txBox="1">
            <a:spLocks noGrp="1"/>
          </p:cNvSpPr>
          <p:nvPr>
            <p:ph type="body" idx="1"/>
          </p:nvPr>
        </p:nvSpPr>
        <p:spPr>
          <a:xfrm>
            <a:off x="133350" y="3273879"/>
            <a:ext cx="8877300" cy="1598084"/>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Clr>
                <a:schemeClr val="dk1"/>
              </a:buClr>
              <a:buSzPts val="1500"/>
              <a:buChar char="●"/>
            </a:pPr>
            <a:r>
              <a:rPr lang="en-US" sz="1100" b="1" dirty="0">
                <a:solidFill>
                  <a:schemeClr val="dk1"/>
                </a:solidFill>
              </a:rPr>
              <a:t>INSIGHT BISNIS</a:t>
            </a:r>
          </a:p>
          <a:p>
            <a:pPr marL="476250" lvl="0" algn="just" rtl="0">
              <a:lnSpc>
                <a:spcPct val="150000"/>
              </a:lnSpc>
              <a:spcBef>
                <a:spcPts val="0"/>
              </a:spcBef>
              <a:spcAft>
                <a:spcPts val="0"/>
              </a:spcAft>
              <a:buClr>
                <a:schemeClr val="dk1"/>
              </a:buClr>
              <a:buSzPts val="1500"/>
              <a:buAutoNum type="arabicPeriod"/>
            </a:pPr>
            <a:r>
              <a:rPr lang="en-US" sz="1100" dirty="0" err="1">
                <a:solidFill>
                  <a:schemeClr val="dk1"/>
                </a:solidFill>
              </a:rPr>
              <a:t>Dikarenakan</a:t>
            </a:r>
            <a:r>
              <a:rPr lang="en-US" sz="1100" dirty="0">
                <a:solidFill>
                  <a:schemeClr val="dk1"/>
                </a:solidFill>
              </a:rPr>
              <a:t> data yang </a:t>
            </a:r>
            <a:r>
              <a:rPr lang="en-US" sz="1100" dirty="0" err="1">
                <a:solidFill>
                  <a:schemeClr val="dk1"/>
                </a:solidFill>
              </a:rPr>
              <a:t>digunakan</a:t>
            </a:r>
            <a:r>
              <a:rPr lang="en-US" sz="1100" dirty="0">
                <a:solidFill>
                  <a:schemeClr val="dk1"/>
                </a:solidFill>
              </a:rPr>
              <a:t> pada tahun 2016 </a:t>
            </a:r>
            <a:r>
              <a:rPr lang="en-US" sz="1100" dirty="0" err="1">
                <a:solidFill>
                  <a:schemeClr val="dk1"/>
                </a:solidFill>
              </a:rPr>
              <a:t>dimulai</a:t>
            </a:r>
            <a:r>
              <a:rPr lang="en-US" sz="1100" dirty="0">
                <a:solidFill>
                  <a:schemeClr val="dk1"/>
                </a:solidFill>
              </a:rPr>
              <a:t> pada </a:t>
            </a:r>
            <a:r>
              <a:rPr lang="en-US" sz="1100" b="1" dirty="0" err="1">
                <a:solidFill>
                  <a:schemeClr val="dk1"/>
                </a:solidFill>
              </a:rPr>
              <a:t>september</a:t>
            </a:r>
            <a:r>
              <a:rPr lang="en-US" sz="1100" b="1" dirty="0">
                <a:solidFill>
                  <a:schemeClr val="dk1"/>
                </a:solidFill>
              </a:rPr>
              <a:t> 2016 </a:t>
            </a:r>
            <a:r>
              <a:rPr lang="en-US" sz="1100" dirty="0">
                <a:solidFill>
                  <a:schemeClr val="dk1"/>
                </a:solidFill>
              </a:rPr>
              <a:t>dan </a:t>
            </a:r>
            <a:r>
              <a:rPr lang="en-US" sz="1100" dirty="0" err="1">
                <a:solidFill>
                  <a:schemeClr val="dk1"/>
                </a:solidFill>
              </a:rPr>
              <a:t>menyebabkan</a:t>
            </a:r>
            <a:r>
              <a:rPr lang="en-US" sz="1100" dirty="0">
                <a:solidFill>
                  <a:schemeClr val="dk1"/>
                </a:solidFill>
              </a:rPr>
              <a:t> </a:t>
            </a:r>
            <a:r>
              <a:rPr lang="en-US" sz="1100" b="1" dirty="0" err="1">
                <a:solidFill>
                  <a:schemeClr val="dk1"/>
                </a:solidFill>
              </a:rPr>
              <a:t>hasil</a:t>
            </a:r>
            <a:r>
              <a:rPr lang="en-US" sz="1100" b="1" dirty="0">
                <a:solidFill>
                  <a:schemeClr val="dk1"/>
                </a:solidFill>
              </a:rPr>
              <a:t> </a:t>
            </a:r>
            <a:r>
              <a:rPr lang="en-US" sz="1100" b="1" dirty="0" err="1">
                <a:solidFill>
                  <a:schemeClr val="dk1"/>
                </a:solidFill>
              </a:rPr>
              <a:t>analisis</a:t>
            </a:r>
            <a:r>
              <a:rPr lang="en-US" sz="1100" b="1" dirty="0">
                <a:solidFill>
                  <a:schemeClr val="dk1"/>
                </a:solidFill>
              </a:rPr>
              <a:t> yang sangat </a:t>
            </a:r>
            <a:r>
              <a:rPr lang="en-US" sz="1100" b="1" dirty="0" err="1">
                <a:solidFill>
                  <a:schemeClr val="dk1"/>
                </a:solidFill>
              </a:rPr>
              <a:t>besar</a:t>
            </a:r>
            <a:r>
              <a:rPr lang="en-US" sz="1100" b="1" dirty="0">
                <a:solidFill>
                  <a:schemeClr val="dk1"/>
                </a:solidFill>
              </a:rPr>
              <a:t> </a:t>
            </a:r>
            <a:r>
              <a:rPr lang="en-US" sz="1100" b="1" dirty="0" err="1">
                <a:solidFill>
                  <a:schemeClr val="dk1"/>
                </a:solidFill>
              </a:rPr>
              <a:t>perbedaannya</a:t>
            </a:r>
            <a:r>
              <a:rPr lang="en-US" sz="1100" dirty="0">
                <a:solidFill>
                  <a:schemeClr val="dk1"/>
                </a:solidFill>
              </a:rPr>
              <a:t> dengan tahun 2017 dan 2018 </a:t>
            </a:r>
            <a:r>
              <a:rPr lang="en-US" sz="1100" dirty="0" err="1">
                <a:solidFill>
                  <a:schemeClr val="dk1"/>
                </a:solidFill>
              </a:rPr>
              <a:t>maka</a:t>
            </a:r>
            <a:r>
              <a:rPr lang="en-US" sz="1100" dirty="0">
                <a:solidFill>
                  <a:schemeClr val="dk1"/>
                </a:solidFill>
              </a:rPr>
              <a:t> </a:t>
            </a:r>
            <a:r>
              <a:rPr lang="en-US" sz="1100" b="1" dirty="0">
                <a:solidFill>
                  <a:schemeClr val="dk1"/>
                </a:solidFill>
              </a:rPr>
              <a:t>data yang </a:t>
            </a:r>
            <a:r>
              <a:rPr lang="en-US" sz="1100" b="1" dirty="0" err="1">
                <a:solidFill>
                  <a:schemeClr val="dk1"/>
                </a:solidFill>
              </a:rPr>
              <a:t>digunakan</a:t>
            </a:r>
            <a:r>
              <a:rPr lang="en-US" sz="1100" b="1" dirty="0">
                <a:solidFill>
                  <a:schemeClr val="dk1"/>
                </a:solidFill>
              </a:rPr>
              <a:t> pada </a:t>
            </a:r>
            <a:r>
              <a:rPr lang="en-US" sz="1100" b="1" dirty="0" err="1">
                <a:solidFill>
                  <a:schemeClr val="dk1"/>
                </a:solidFill>
              </a:rPr>
              <a:t>analisis</a:t>
            </a:r>
            <a:r>
              <a:rPr lang="en-US" sz="1100" b="1" dirty="0">
                <a:solidFill>
                  <a:schemeClr val="dk1"/>
                </a:solidFill>
              </a:rPr>
              <a:t> ini </a:t>
            </a:r>
            <a:r>
              <a:rPr lang="en-US" sz="1100" b="1" dirty="0" err="1">
                <a:solidFill>
                  <a:schemeClr val="dk1"/>
                </a:solidFill>
              </a:rPr>
              <a:t>hanya</a:t>
            </a:r>
            <a:r>
              <a:rPr lang="en-US" sz="1100" b="1" dirty="0">
                <a:solidFill>
                  <a:schemeClr val="dk1"/>
                </a:solidFill>
              </a:rPr>
              <a:t> tahun 2017 dan 2018.</a:t>
            </a:r>
            <a:r>
              <a:rPr lang="en-US" sz="1100" dirty="0">
                <a:solidFill>
                  <a:schemeClr val="dk1"/>
                </a:solidFill>
              </a:rPr>
              <a:t> </a:t>
            </a:r>
          </a:p>
          <a:p>
            <a:pPr marL="476250" algn="just">
              <a:lnSpc>
                <a:spcPct val="150000"/>
              </a:lnSpc>
              <a:buClr>
                <a:schemeClr val="dk1"/>
              </a:buClr>
              <a:buSzPts val="1500"/>
              <a:buFont typeface="Arial"/>
              <a:buAutoNum type="arabicPeriod"/>
            </a:pPr>
            <a:r>
              <a:rPr lang="en-US" sz="1100" dirty="0">
                <a:solidFill>
                  <a:schemeClr val="dk1"/>
                </a:solidFill>
              </a:rPr>
              <a:t>Jumlah </a:t>
            </a:r>
            <a:r>
              <a:rPr lang="en-US" sz="1100" dirty="0" err="1">
                <a:solidFill>
                  <a:schemeClr val="dk1"/>
                </a:solidFill>
              </a:rPr>
              <a:t>pengguna</a:t>
            </a:r>
            <a:r>
              <a:rPr lang="en-US" sz="1100" dirty="0">
                <a:solidFill>
                  <a:schemeClr val="dk1"/>
                </a:solidFill>
              </a:rPr>
              <a:t> </a:t>
            </a:r>
            <a:r>
              <a:rPr lang="en-US" sz="1100" dirty="0" err="1">
                <a:solidFill>
                  <a:schemeClr val="dk1"/>
                </a:solidFill>
              </a:rPr>
              <a:t>aktif</a:t>
            </a:r>
            <a:r>
              <a:rPr lang="en-US" sz="1100" dirty="0">
                <a:solidFill>
                  <a:schemeClr val="dk1"/>
                </a:solidFill>
              </a:rPr>
              <a:t> (Monthly Active User) dan Total New Customer pada </a:t>
            </a:r>
            <a:r>
              <a:rPr lang="en-US" sz="1100" dirty="0" err="1">
                <a:solidFill>
                  <a:schemeClr val="dk1"/>
                </a:solidFill>
              </a:rPr>
              <a:t>setiap</a:t>
            </a:r>
            <a:r>
              <a:rPr lang="en-US" sz="1100" dirty="0">
                <a:solidFill>
                  <a:schemeClr val="dk1"/>
                </a:solidFill>
              </a:rPr>
              <a:t> tahun </a:t>
            </a:r>
            <a:r>
              <a:rPr lang="en-US" sz="1100" b="1" dirty="0" err="1">
                <a:solidFill>
                  <a:schemeClr val="dk1"/>
                </a:solidFill>
              </a:rPr>
              <a:t>mengalami</a:t>
            </a:r>
            <a:r>
              <a:rPr lang="en-US" sz="1100" b="1" dirty="0">
                <a:solidFill>
                  <a:schemeClr val="dk1"/>
                </a:solidFill>
              </a:rPr>
              <a:t> </a:t>
            </a:r>
            <a:r>
              <a:rPr lang="en-US" sz="1100" b="1" dirty="0" err="1">
                <a:solidFill>
                  <a:schemeClr val="dk1"/>
                </a:solidFill>
              </a:rPr>
              <a:t>peningkatan</a:t>
            </a:r>
            <a:r>
              <a:rPr lang="en-US" sz="1100" b="1" dirty="0">
                <a:solidFill>
                  <a:schemeClr val="dk1"/>
                </a:solidFill>
              </a:rPr>
              <a:t>. </a:t>
            </a:r>
          </a:p>
          <a:p>
            <a:pPr marL="476250" algn="just">
              <a:lnSpc>
                <a:spcPct val="150000"/>
              </a:lnSpc>
              <a:buClr>
                <a:schemeClr val="dk1"/>
              </a:buClr>
              <a:buSzPts val="1500"/>
              <a:buFont typeface="Arial"/>
              <a:buAutoNum type="arabicPeriod"/>
            </a:pPr>
            <a:r>
              <a:rPr lang="en-US" sz="1100" dirty="0">
                <a:solidFill>
                  <a:schemeClr val="dk1"/>
                </a:solidFill>
              </a:rPr>
              <a:t>Dari </a:t>
            </a:r>
            <a:r>
              <a:rPr lang="en-US" sz="1100" dirty="0" err="1">
                <a:solidFill>
                  <a:schemeClr val="dk1"/>
                </a:solidFill>
              </a:rPr>
              <a:t>analisis</a:t>
            </a:r>
            <a:r>
              <a:rPr lang="en-US" sz="1100" dirty="0">
                <a:solidFill>
                  <a:schemeClr val="dk1"/>
                </a:solidFill>
              </a:rPr>
              <a:t> yang </a:t>
            </a:r>
            <a:r>
              <a:rPr lang="en-US" sz="1100" dirty="0" err="1">
                <a:solidFill>
                  <a:schemeClr val="dk1"/>
                </a:solidFill>
              </a:rPr>
              <a:t>telah</a:t>
            </a:r>
            <a:r>
              <a:rPr lang="en-US" sz="1100" dirty="0">
                <a:solidFill>
                  <a:schemeClr val="dk1"/>
                </a:solidFill>
              </a:rPr>
              <a:t> dilakukan dalam </a:t>
            </a:r>
            <a:r>
              <a:rPr lang="en-US" sz="1100" dirty="0" err="1">
                <a:solidFill>
                  <a:schemeClr val="dk1"/>
                </a:solidFill>
              </a:rPr>
              <a:t>jangka</a:t>
            </a:r>
            <a:r>
              <a:rPr lang="en-US" sz="1100" dirty="0">
                <a:solidFill>
                  <a:schemeClr val="dk1"/>
                </a:solidFill>
              </a:rPr>
              <a:t> </a:t>
            </a:r>
            <a:r>
              <a:rPr lang="en-US" sz="1100" dirty="0" err="1">
                <a:solidFill>
                  <a:schemeClr val="dk1"/>
                </a:solidFill>
              </a:rPr>
              <a:t>waktu</a:t>
            </a:r>
            <a:r>
              <a:rPr lang="en-US" sz="1100" dirty="0">
                <a:solidFill>
                  <a:schemeClr val="dk1"/>
                </a:solidFill>
              </a:rPr>
              <a:t> 2 tahun </a:t>
            </a:r>
            <a:r>
              <a:rPr lang="en-US" sz="1100" dirty="0" err="1">
                <a:solidFill>
                  <a:schemeClr val="dk1"/>
                </a:solidFill>
              </a:rPr>
              <a:t>terakhir</a:t>
            </a:r>
            <a:r>
              <a:rPr lang="en-US" sz="1100" dirty="0">
                <a:solidFill>
                  <a:schemeClr val="dk1"/>
                </a:solidFill>
              </a:rPr>
              <a:t> Ecommerce </a:t>
            </a:r>
            <a:r>
              <a:rPr lang="en-US" sz="1100" dirty="0" err="1">
                <a:solidFill>
                  <a:schemeClr val="dk1"/>
                </a:solidFill>
              </a:rPr>
              <a:t>mampu</a:t>
            </a:r>
            <a:r>
              <a:rPr lang="en-US" sz="1100" dirty="0">
                <a:solidFill>
                  <a:schemeClr val="dk1"/>
                </a:solidFill>
              </a:rPr>
              <a:t> </a:t>
            </a:r>
            <a:r>
              <a:rPr lang="en-US" sz="1100" dirty="0" err="1">
                <a:solidFill>
                  <a:schemeClr val="dk1"/>
                </a:solidFill>
              </a:rPr>
              <a:t>mendapatkan</a:t>
            </a:r>
            <a:r>
              <a:rPr lang="en-US" sz="1100" dirty="0">
                <a:solidFill>
                  <a:schemeClr val="dk1"/>
                </a:solidFill>
              </a:rPr>
              <a:t> </a:t>
            </a:r>
            <a:r>
              <a:rPr lang="en-US" sz="1100" b="1" dirty="0">
                <a:solidFill>
                  <a:schemeClr val="dk1"/>
                </a:solidFill>
              </a:rPr>
              <a:t>total users </a:t>
            </a:r>
            <a:r>
              <a:rPr lang="en-US" sz="1100" b="1" dirty="0" err="1">
                <a:solidFill>
                  <a:schemeClr val="dk1"/>
                </a:solidFill>
              </a:rPr>
              <a:t>baru</a:t>
            </a:r>
            <a:r>
              <a:rPr lang="en-US" sz="1100" b="1" dirty="0">
                <a:solidFill>
                  <a:schemeClr val="dk1"/>
                </a:solidFill>
              </a:rPr>
              <a:t> </a:t>
            </a:r>
            <a:r>
              <a:rPr lang="en-US" sz="1100" b="1" dirty="0" err="1">
                <a:solidFill>
                  <a:schemeClr val="dk1"/>
                </a:solidFill>
              </a:rPr>
              <a:t>sebanyak</a:t>
            </a:r>
            <a:r>
              <a:rPr lang="en-US" sz="1100" b="1" dirty="0">
                <a:solidFill>
                  <a:schemeClr val="dk1"/>
                </a:solidFill>
              </a:rPr>
              <a:t> 95.790 User.</a:t>
            </a:r>
          </a:p>
        </p:txBody>
      </p:sp>
    </p:spTree>
    <p:extLst>
      <p:ext uri="{BB962C8B-B14F-4D97-AF65-F5344CB8AC3E}">
        <p14:creationId xmlns:p14="http://schemas.microsoft.com/office/powerpoint/2010/main" val="3197478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1FF63B5-511F-E356-9E03-52C8E56BFD02}"/>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421881BF-F004-7962-194B-D712C901DE36}"/>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8" name="Google Shape;56;p13">
            <a:extLst>
              <a:ext uri="{FF2B5EF4-FFF2-40B4-BE49-F238E27FC236}">
                <a16:creationId xmlns:a16="http://schemas.microsoft.com/office/drawing/2014/main" id="{3DA7EB0B-8D03-9769-6435-12D795723E60}"/>
              </a:ext>
            </a:extLst>
          </p:cNvPr>
          <p:cNvSpPr txBox="1">
            <a:spLocks noGrp="1"/>
          </p:cNvSpPr>
          <p:nvPr>
            <p:ph type="body" idx="1"/>
          </p:nvPr>
        </p:nvSpPr>
        <p:spPr>
          <a:xfrm>
            <a:off x="133350" y="3200400"/>
            <a:ext cx="8877300" cy="1869621"/>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Clr>
                <a:schemeClr val="dk1"/>
              </a:buClr>
              <a:buSzPts val="1500"/>
              <a:buChar char="●"/>
            </a:pPr>
            <a:r>
              <a:rPr lang="en-US" sz="1100" b="1" dirty="0">
                <a:solidFill>
                  <a:schemeClr val="dk1"/>
                </a:solidFill>
              </a:rPr>
              <a:t>INSIGHT BISNIS</a:t>
            </a:r>
          </a:p>
          <a:p>
            <a:pPr marL="476250" algn="just">
              <a:lnSpc>
                <a:spcPct val="150000"/>
              </a:lnSpc>
              <a:buClr>
                <a:schemeClr val="dk1"/>
              </a:buClr>
              <a:buSzPts val="1500"/>
              <a:buFont typeface="Arial"/>
              <a:buAutoNum type="arabicPeriod"/>
            </a:pPr>
            <a:r>
              <a:rPr lang="en-US" sz="1100" b="1" dirty="0">
                <a:solidFill>
                  <a:schemeClr val="dk1"/>
                </a:solidFill>
              </a:rPr>
              <a:t>Total </a:t>
            </a:r>
            <a:r>
              <a:rPr lang="en-US" sz="1100" b="1" dirty="0" err="1">
                <a:solidFill>
                  <a:schemeClr val="dk1"/>
                </a:solidFill>
              </a:rPr>
              <a:t>frekuensi</a:t>
            </a:r>
            <a:r>
              <a:rPr lang="en-US" sz="1100" b="1" dirty="0">
                <a:solidFill>
                  <a:schemeClr val="dk1"/>
                </a:solidFill>
              </a:rPr>
              <a:t> order pada 2 tahun </a:t>
            </a:r>
            <a:r>
              <a:rPr lang="en-US" sz="1100" b="1" dirty="0" err="1">
                <a:solidFill>
                  <a:schemeClr val="dk1"/>
                </a:solidFill>
              </a:rPr>
              <a:t>terakhir</a:t>
            </a:r>
            <a:r>
              <a:rPr lang="en-US" sz="1100" b="1" dirty="0">
                <a:solidFill>
                  <a:schemeClr val="dk1"/>
                </a:solidFill>
              </a:rPr>
              <a:t> </a:t>
            </a:r>
            <a:r>
              <a:rPr lang="en-US" sz="1100" b="1" dirty="0" err="1">
                <a:solidFill>
                  <a:schemeClr val="dk1"/>
                </a:solidFill>
              </a:rPr>
              <a:t>mengalami</a:t>
            </a:r>
            <a:r>
              <a:rPr lang="en-US" sz="1100" b="1" dirty="0">
                <a:solidFill>
                  <a:schemeClr val="dk1"/>
                </a:solidFill>
              </a:rPr>
              <a:t> trend </a:t>
            </a:r>
            <a:r>
              <a:rPr lang="en-US" sz="1100" b="1" dirty="0" err="1">
                <a:solidFill>
                  <a:schemeClr val="dk1"/>
                </a:solidFill>
              </a:rPr>
              <a:t>peningkatan</a:t>
            </a:r>
            <a:r>
              <a:rPr lang="en-US" sz="1100" b="1" dirty="0">
                <a:solidFill>
                  <a:schemeClr val="dk1"/>
                </a:solidFill>
              </a:rPr>
              <a:t>, </a:t>
            </a:r>
            <a:r>
              <a:rPr lang="en-US" sz="1100" dirty="0">
                <a:solidFill>
                  <a:schemeClr val="dk1"/>
                </a:solidFill>
              </a:rPr>
              <a:t>pada tahun 2018 jumlah </a:t>
            </a:r>
            <a:r>
              <a:rPr lang="en-US" sz="1100" dirty="0" err="1">
                <a:solidFill>
                  <a:schemeClr val="dk1"/>
                </a:solidFill>
              </a:rPr>
              <a:t>frekuensi</a:t>
            </a:r>
            <a:r>
              <a:rPr lang="en-US" sz="1100" dirty="0">
                <a:solidFill>
                  <a:schemeClr val="dk1"/>
                </a:solidFill>
              </a:rPr>
              <a:t> order </a:t>
            </a:r>
            <a:r>
              <a:rPr lang="en-US" sz="1100" dirty="0" err="1">
                <a:solidFill>
                  <a:schemeClr val="dk1"/>
                </a:solidFill>
              </a:rPr>
              <a:t>mendapatkan</a:t>
            </a:r>
            <a:r>
              <a:rPr lang="en-US" sz="1100" dirty="0">
                <a:solidFill>
                  <a:schemeClr val="dk1"/>
                </a:solidFill>
              </a:rPr>
              <a:t> </a:t>
            </a:r>
            <a:r>
              <a:rPr lang="en-US" sz="1100" dirty="0" err="1">
                <a:solidFill>
                  <a:schemeClr val="dk1"/>
                </a:solidFill>
              </a:rPr>
              <a:t>angka</a:t>
            </a:r>
            <a:r>
              <a:rPr lang="en-US" sz="1100" dirty="0">
                <a:solidFill>
                  <a:schemeClr val="dk1"/>
                </a:solidFill>
              </a:rPr>
              <a:t> </a:t>
            </a:r>
            <a:r>
              <a:rPr lang="en-US" sz="1100" b="1" dirty="0" err="1">
                <a:solidFill>
                  <a:schemeClr val="dk1"/>
                </a:solidFill>
              </a:rPr>
              <a:t>sebesar</a:t>
            </a:r>
            <a:r>
              <a:rPr lang="en-US" sz="1100" b="1" dirty="0">
                <a:solidFill>
                  <a:schemeClr val="dk1"/>
                </a:solidFill>
              </a:rPr>
              <a:t> 61.416 order</a:t>
            </a:r>
            <a:r>
              <a:rPr lang="en-US" sz="1100" dirty="0">
                <a:solidFill>
                  <a:schemeClr val="dk1"/>
                </a:solidFill>
              </a:rPr>
              <a:t>. Jumlah ini </a:t>
            </a:r>
            <a:r>
              <a:rPr lang="en-US" sz="1100" dirty="0" err="1">
                <a:solidFill>
                  <a:schemeClr val="dk1"/>
                </a:solidFill>
              </a:rPr>
              <a:t>menunjukkan</a:t>
            </a:r>
            <a:r>
              <a:rPr lang="en-US" sz="1100" dirty="0">
                <a:solidFill>
                  <a:schemeClr val="dk1"/>
                </a:solidFill>
              </a:rPr>
              <a:t> total </a:t>
            </a:r>
            <a:r>
              <a:rPr lang="en-US" sz="1100" b="1" dirty="0" err="1">
                <a:solidFill>
                  <a:schemeClr val="dk1"/>
                </a:solidFill>
              </a:rPr>
              <a:t>frekuensi</a:t>
            </a:r>
            <a:r>
              <a:rPr lang="en-US" sz="1100" b="1" dirty="0">
                <a:solidFill>
                  <a:schemeClr val="dk1"/>
                </a:solidFill>
              </a:rPr>
              <a:t> order </a:t>
            </a:r>
            <a:r>
              <a:rPr lang="en-US" sz="1100" b="1" dirty="0" err="1">
                <a:solidFill>
                  <a:schemeClr val="dk1"/>
                </a:solidFill>
              </a:rPr>
              <a:t>telah</a:t>
            </a:r>
            <a:r>
              <a:rPr lang="en-US" sz="1100" b="1" dirty="0">
                <a:solidFill>
                  <a:schemeClr val="dk1"/>
                </a:solidFill>
              </a:rPr>
              <a:t> </a:t>
            </a:r>
            <a:r>
              <a:rPr lang="en-US" sz="1100" b="1" dirty="0" err="1">
                <a:solidFill>
                  <a:schemeClr val="dk1"/>
                </a:solidFill>
              </a:rPr>
              <a:t>melebihi</a:t>
            </a:r>
            <a:r>
              <a:rPr lang="en-US" sz="1100" b="1" dirty="0">
                <a:solidFill>
                  <a:schemeClr val="dk1"/>
                </a:solidFill>
              </a:rPr>
              <a:t> 50% </a:t>
            </a:r>
            <a:r>
              <a:rPr lang="en-US" sz="1100" b="1" dirty="0" err="1">
                <a:solidFill>
                  <a:schemeClr val="dk1"/>
                </a:solidFill>
              </a:rPr>
              <a:t>dari</a:t>
            </a:r>
            <a:r>
              <a:rPr lang="en-US" sz="1100" b="1" dirty="0">
                <a:solidFill>
                  <a:schemeClr val="dk1"/>
                </a:solidFill>
              </a:rPr>
              <a:t> total user Ecommerce.</a:t>
            </a:r>
          </a:p>
          <a:p>
            <a:pPr marL="476250" algn="just">
              <a:lnSpc>
                <a:spcPct val="150000"/>
              </a:lnSpc>
              <a:buClr>
                <a:schemeClr val="dk1"/>
              </a:buClr>
              <a:buSzPts val="1500"/>
              <a:buFont typeface="Arial"/>
              <a:buAutoNum type="arabicPeriod"/>
            </a:pPr>
            <a:r>
              <a:rPr lang="en-US" sz="1100" dirty="0" err="1">
                <a:solidFill>
                  <a:schemeClr val="dk1"/>
                </a:solidFill>
              </a:rPr>
              <a:t>Meskipun</a:t>
            </a:r>
            <a:r>
              <a:rPr lang="en-US" sz="1100" dirty="0">
                <a:solidFill>
                  <a:schemeClr val="dk1"/>
                </a:solidFill>
              </a:rPr>
              <a:t> </a:t>
            </a:r>
            <a:r>
              <a:rPr lang="en-US" sz="1100" dirty="0" err="1">
                <a:solidFill>
                  <a:schemeClr val="dk1"/>
                </a:solidFill>
              </a:rPr>
              <a:t>frekuensi</a:t>
            </a:r>
            <a:r>
              <a:rPr lang="en-US" sz="1100" dirty="0">
                <a:solidFill>
                  <a:schemeClr val="dk1"/>
                </a:solidFill>
              </a:rPr>
              <a:t> order </a:t>
            </a:r>
            <a:r>
              <a:rPr lang="en-US" sz="1100" dirty="0" err="1">
                <a:solidFill>
                  <a:schemeClr val="dk1"/>
                </a:solidFill>
              </a:rPr>
              <a:t>pertahun</a:t>
            </a:r>
            <a:r>
              <a:rPr lang="en-US" sz="1100" dirty="0">
                <a:solidFill>
                  <a:schemeClr val="dk1"/>
                </a:solidFill>
              </a:rPr>
              <a:t> </a:t>
            </a:r>
            <a:r>
              <a:rPr lang="en-US" sz="1100" dirty="0" err="1">
                <a:solidFill>
                  <a:schemeClr val="dk1"/>
                </a:solidFill>
              </a:rPr>
              <a:t>mengalami</a:t>
            </a:r>
            <a:r>
              <a:rPr lang="en-US" sz="1100" dirty="0">
                <a:solidFill>
                  <a:schemeClr val="dk1"/>
                </a:solidFill>
              </a:rPr>
              <a:t> </a:t>
            </a:r>
            <a:r>
              <a:rPr lang="en-US" sz="1100" dirty="0" err="1">
                <a:solidFill>
                  <a:schemeClr val="dk1"/>
                </a:solidFill>
              </a:rPr>
              <a:t>peningkatan</a:t>
            </a:r>
            <a:r>
              <a:rPr lang="en-US" sz="1100" dirty="0">
                <a:solidFill>
                  <a:schemeClr val="dk1"/>
                </a:solidFill>
              </a:rPr>
              <a:t>, </a:t>
            </a:r>
            <a:r>
              <a:rPr lang="en-US" sz="1100" dirty="0" err="1">
                <a:solidFill>
                  <a:schemeClr val="dk1"/>
                </a:solidFill>
              </a:rPr>
              <a:t>kabar</a:t>
            </a:r>
            <a:r>
              <a:rPr lang="en-US" sz="1100" dirty="0">
                <a:solidFill>
                  <a:schemeClr val="dk1"/>
                </a:solidFill>
              </a:rPr>
              <a:t> </a:t>
            </a:r>
            <a:r>
              <a:rPr lang="en-US" sz="1100" dirty="0" err="1">
                <a:solidFill>
                  <a:schemeClr val="dk1"/>
                </a:solidFill>
              </a:rPr>
              <a:t>buruknya</a:t>
            </a:r>
            <a:r>
              <a:rPr lang="en-US" sz="1100" dirty="0">
                <a:solidFill>
                  <a:schemeClr val="dk1"/>
                </a:solidFill>
              </a:rPr>
              <a:t> </a:t>
            </a:r>
            <a:r>
              <a:rPr lang="en-US" sz="1100" b="1" dirty="0" err="1">
                <a:solidFill>
                  <a:schemeClr val="dk1"/>
                </a:solidFill>
              </a:rPr>
              <a:t>terjadi</a:t>
            </a:r>
            <a:r>
              <a:rPr lang="en-US" sz="1100" b="1" dirty="0">
                <a:solidFill>
                  <a:schemeClr val="dk1"/>
                </a:solidFill>
              </a:rPr>
              <a:t> </a:t>
            </a:r>
            <a:r>
              <a:rPr lang="en-US" sz="1100" b="1" dirty="0" err="1">
                <a:solidFill>
                  <a:schemeClr val="dk1"/>
                </a:solidFill>
              </a:rPr>
              <a:t>penurunan</a:t>
            </a:r>
            <a:r>
              <a:rPr lang="en-US" sz="1100" b="1" dirty="0">
                <a:solidFill>
                  <a:schemeClr val="dk1"/>
                </a:solidFill>
              </a:rPr>
              <a:t> customer yang </a:t>
            </a:r>
            <a:r>
              <a:rPr lang="en-US" sz="1100" b="1" dirty="0" err="1">
                <a:solidFill>
                  <a:schemeClr val="dk1"/>
                </a:solidFill>
              </a:rPr>
              <a:t>melakukan</a:t>
            </a:r>
            <a:r>
              <a:rPr lang="en-US" sz="1100" b="1" dirty="0">
                <a:solidFill>
                  <a:schemeClr val="dk1"/>
                </a:solidFill>
              </a:rPr>
              <a:t> repeat order </a:t>
            </a:r>
            <a:r>
              <a:rPr lang="en-US" sz="1100" b="1" dirty="0" err="1">
                <a:solidFill>
                  <a:schemeClr val="dk1"/>
                </a:solidFill>
              </a:rPr>
              <a:t>dari</a:t>
            </a:r>
            <a:r>
              <a:rPr lang="en-US" sz="1100" b="1" dirty="0">
                <a:solidFill>
                  <a:schemeClr val="dk1"/>
                </a:solidFill>
              </a:rPr>
              <a:t> tahun 2017 ke tahun 2018. </a:t>
            </a:r>
            <a:r>
              <a:rPr lang="en-US" sz="1100" dirty="0">
                <a:solidFill>
                  <a:schemeClr val="dk1"/>
                </a:solidFill>
              </a:rPr>
              <a:t>Dimana pada tahun 2018 jumlah customer yang </a:t>
            </a:r>
            <a:r>
              <a:rPr lang="en-US" sz="1100" dirty="0" err="1">
                <a:solidFill>
                  <a:schemeClr val="dk1"/>
                </a:solidFill>
              </a:rPr>
              <a:t>melakukan</a:t>
            </a:r>
            <a:r>
              <a:rPr lang="en-US" sz="1100" dirty="0">
                <a:solidFill>
                  <a:schemeClr val="dk1"/>
                </a:solidFill>
              </a:rPr>
              <a:t> repeat order </a:t>
            </a:r>
            <a:r>
              <a:rPr lang="en-US" sz="1100" dirty="0" err="1">
                <a:solidFill>
                  <a:schemeClr val="dk1"/>
                </a:solidFill>
              </a:rPr>
              <a:t>berkurang</a:t>
            </a:r>
            <a:r>
              <a:rPr lang="en-US" sz="1100" dirty="0">
                <a:solidFill>
                  <a:schemeClr val="dk1"/>
                </a:solidFill>
              </a:rPr>
              <a:t> </a:t>
            </a:r>
            <a:r>
              <a:rPr lang="en-US" sz="1100" dirty="0" err="1">
                <a:solidFill>
                  <a:schemeClr val="dk1"/>
                </a:solidFill>
              </a:rPr>
              <a:t>sebesar</a:t>
            </a:r>
            <a:r>
              <a:rPr lang="en-US" sz="1100" dirty="0">
                <a:solidFill>
                  <a:schemeClr val="dk1"/>
                </a:solidFill>
              </a:rPr>
              <a:t> 144 user. Ini </a:t>
            </a:r>
            <a:r>
              <a:rPr lang="en-US" sz="1100" dirty="0" err="1">
                <a:solidFill>
                  <a:schemeClr val="dk1"/>
                </a:solidFill>
              </a:rPr>
              <a:t>mengindikasikan</a:t>
            </a:r>
            <a:r>
              <a:rPr lang="en-US" sz="1100" dirty="0">
                <a:solidFill>
                  <a:schemeClr val="dk1"/>
                </a:solidFill>
              </a:rPr>
              <a:t> </a:t>
            </a:r>
            <a:r>
              <a:rPr lang="en-US" sz="1100" dirty="0" err="1">
                <a:solidFill>
                  <a:schemeClr val="dk1"/>
                </a:solidFill>
              </a:rPr>
              <a:t>bahwa</a:t>
            </a:r>
            <a:r>
              <a:rPr lang="en-US" sz="1100" dirty="0">
                <a:solidFill>
                  <a:schemeClr val="dk1"/>
                </a:solidFill>
              </a:rPr>
              <a:t> di </a:t>
            </a:r>
            <a:r>
              <a:rPr lang="en-US" sz="1100" b="1" dirty="0">
                <a:solidFill>
                  <a:schemeClr val="dk1"/>
                </a:solidFill>
              </a:rPr>
              <a:t>tahun 2018 customer </a:t>
            </a:r>
            <a:r>
              <a:rPr lang="en-US" sz="1100" b="1" dirty="0" err="1">
                <a:solidFill>
                  <a:schemeClr val="dk1"/>
                </a:solidFill>
              </a:rPr>
              <a:t>cenderung</a:t>
            </a:r>
            <a:r>
              <a:rPr lang="en-US" sz="1100" b="1" dirty="0">
                <a:solidFill>
                  <a:schemeClr val="dk1"/>
                </a:solidFill>
              </a:rPr>
              <a:t> </a:t>
            </a:r>
            <a:r>
              <a:rPr lang="en-US" sz="1100" b="1" dirty="0" err="1">
                <a:solidFill>
                  <a:schemeClr val="dk1"/>
                </a:solidFill>
              </a:rPr>
              <a:t>melakukan</a:t>
            </a:r>
            <a:r>
              <a:rPr lang="en-US" sz="1100" b="1" dirty="0">
                <a:solidFill>
                  <a:schemeClr val="dk1"/>
                </a:solidFill>
              </a:rPr>
              <a:t> </a:t>
            </a:r>
            <a:r>
              <a:rPr lang="en-US" sz="1100" b="1" dirty="0" err="1">
                <a:solidFill>
                  <a:schemeClr val="dk1"/>
                </a:solidFill>
              </a:rPr>
              <a:t>sekali</a:t>
            </a:r>
            <a:r>
              <a:rPr lang="en-US" sz="1100" b="1" dirty="0">
                <a:solidFill>
                  <a:schemeClr val="dk1"/>
                </a:solidFill>
              </a:rPr>
              <a:t> order</a:t>
            </a:r>
            <a:r>
              <a:rPr lang="en-US" sz="1100" dirty="0">
                <a:solidFill>
                  <a:schemeClr val="dk1"/>
                </a:solidFill>
              </a:rPr>
              <a:t>.</a:t>
            </a:r>
            <a:endParaRPr lang="en-US" sz="1100" b="1" dirty="0">
              <a:solidFill>
                <a:schemeClr val="dk1"/>
              </a:solidFill>
            </a:endParaRPr>
          </a:p>
          <a:p>
            <a:pPr marL="133350" lvl="0" indent="0" algn="just" rtl="0">
              <a:lnSpc>
                <a:spcPct val="150000"/>
              </a:lnSpc>
              <a:spcBef>
                <a:spcPts val="0"/>
              </a:spcBef>
              <a:spcAft>
                <a:spcPts val="0"/>
              </a:spcAft>
              <a:buClr>
                <a:schemeClr val="dk1"/>
              </a:buClr>
              <a:buSzPts val="1500"/>
              <a:buNone/>
            </a:pPr>
            <a:endParaRPr lang="en-US" sz="1100" b="1" dirty="0">
              <a:solidFill>
                <a:schemeClr val="dk1"/>
              </a:solidFill>
            </a:endParaRPr>
          </a:p>
        </p:txBody>
      </p:sp>
      <p:pic>
        <p:nvPicPr>
          <p:cNvPr id="4" name="Picture 3">
            <a:extLst>
              <a:ext uri="{FF2B5EF4-FFF2-40B4-BE49-F238E27FC236}">
                <a16:creationId xmlns:a16="http://schemas.microsoft.com/office/drawing/2014/main" id="{85BD277E-607A-A905-5F77-4C80DF2B6956}"/>
              </a:ext>
            </a:extLst>
          </p:cNvPr>
          <p:cNvPicPr>
            <a:picLocks noChangeAspect="1"/>
          </p:cNvPicPr>
          <p:nvPr/>
        </p:nvPicPr>
        <p:blipFill>
          <a:blip r:embed="rId3"/>
          <a:stretch>
            <a:fillRect/>
          </a:stretch>
        </p:blipFill>
        <p:spPr>
          <a:xfrm>
            <a:off x="416911" y="925233"/>
            <a:ext cx="3883035" cy="2200179"/>
          </a:xfrm>
          <a:prstGeom prst="rect">
            <a:avLst/>
          </a:prstGeom>
        </p:spPr>
      </p:pic>
      <p:pic>
        <p:nvPicPr>
          <p:cNvPr id="7" name="Picture 6">
            <a:extLst>
              <a:ext uri="{FF2B5EF4-FFF2-40B4-BE49-F238E27FC236}">
                <a16:creationId xmlns:a16="http://schemas.microsoft.com/office/drawing/2014/main" id="{F0A08D0D-A1A5-DF20-A63B-87A162C30955}"/>
              </a:ext>
            </a:extLst>
          </p:cNvPr>
          <p:cNvPicPr>
            <a:picLocks noChangeAspect="1"/>
          </p:cNvPicPr>
          <p:nvPr/>
        </p:nvPicPr>
        <p:blipFill>
          <a:blip r:embed="rId4"/>
          <a:stretch>
            <a:fillRect/>
          </a:stretch>
        </p:blipFill>
        <p:spPr>
          <a:xfrm>
            <a:off x="4844056" y="925233"/>
            <a:ext cx="3911083" cy="2200179"/>
          </a:xfrm>
          <a:prstGeom prst="rect">
            <a:avLst/>
          </a:prstGeom>
        </p:spPr>
      </p:pic>
    </p:spTree>
    <p:extLst>
      <p:ext uri="{BB962C8B-B14F-4D97-AF65-F5344CB8AC3E}">
        <p14:creationId xmlns:p14="http://schemas.microsoft.com/office/powerpoint/2010/main" val="37744477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1460</Words>
  <Application>Microsoft Office PowerPoint</Application>
  <PresentationFormat>On-screen Show (16:9)</PresentationFormat>
  <Paragraphs>103</Paragraphs>
  <Slides>17</Slides>
  <Notes>17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Times New Roman</vt:lpstr>
      <vt:lpstr>Wingdings</vt:lpstr>
      <vt:lpstr>Arial Narrow</vt:lpstr>
      <vt:lpstr>Aptos</vt:lpstr>
      <vt:lpstr>Dosis</vt:lpstr>
      <vt:lpstr>Arial</vt:lpstr>
      <vt:lpstr>Simple Light</vt:lpstr>
      <vt:lpstr>Simple Light</vt:lpstr>
      <vt:lpstr>Analyzing eCommerce Business Performance with SQL</vt:lpstr>
      <vt:lpstr>Overview Certificate</vt:lpstr>
      <vt:lpstr>DAFTAR ISI</vt:lpstr>
      <vt:lpstr>Overview</vt:lpstr>
      <vt:lpstr>Data Preparation</vt:lpstr>
      <vt:lpstr>Annual Customer Activity Growth Analysis</vt:lpstr>
      <vt:lpstr>Annual Customer Activity Growth Analysis</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Annual Product Category Quality Analysis</vt:lpstr>
      <vt:lpstr>Analysis of Annual Payment Type Usage </vt:lpstr>
      <vt:lpstr>Analysis of Annual Payment Type Usage </vt:lpstr>
      <vt:lpstr>Analysis of Annual Payment Type Usage </vt:lpstr>
      <vt:lpstr>Analyzing eCommerce Business Performance with SQL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ammar baasir</cp:lastModifiedBy>
  <cp:revision>17</cp:revision>
  <dcterms:modified xsi:type="dcterms:W3CDTF">2024-03-07T07:04:29Z</dcterms:modified>
</cp:coreProperties>
</file>